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304" r:id="rId34"/>
    <p:sldId id="299" r:id="rId35"/>
    <p:sldId id="301" r:id="rId36"/>
    <p:sldId id="305" r:id="rId37"/>
    <p:sldId id="302" r:id="rId38"/>
    <p:sldId id="30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581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2E2EA6-BE66-44E1-894E-7750DD036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2709-8050-4C6D-9111-A287FBD296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F73BD-A155-4DE0-B20C-DF1259FEBA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2E933-E5D2-4984-9E3F-AD78D6A812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F33ED3-9A01-4171-8EEC-35E84F976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1ADB9-7437-4E1A-91F6-7CC7740872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72473-B054-437F-AD9F-F45E6627DE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7C2F-4BCE-4733-9315-90CDC06CF0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16E0F-C1E5-48F5-BA4B-3FDA52E7F4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6E8D-B61C-46C7-9ED7-C277EA97CB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5299E-BF01-4195-9F57-0FA05B094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623EC-215C-4C05-B310-9EC126519C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FD6C4-E46A-4BCB-876B-F0EE0FF41B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Chapter 4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988548-4E40-4714-AE0F-D881A4A23D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t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l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è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2"/>
        <a:buChar char="H"/>
        <a:defRPr sz="1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/>
              <a:t>Chapter 3</a:t>
            </a:r>
            <a:br>
              <a:rPr lang="en-US" altLang="en-US"/>
            </a:br>
            <a:r>
              <a:rPr lang="en-US" altLang="en-US"/>
              <a:t>Alkanes: Nomenclature, Conformational Analysis, and an Introduction to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66F-B8C6-4CA7-B5A8-A5E0DB3EBE2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696200" cy="5410200"/>
          </a:xfrm>
        </p:spPr>
        <p:txBody>
          <a:bodyPr/>
          <a:lstStyle/>
          <a:p>
            <a:pPr lvl="2"/>
            <a:r>
              <a:rPr lang="en-US" altLang="en-US"/>
              <a:t>When two or more substituents are identical, use the prefixes </a:t>
            </a:r>
            <a:r>
              <a:rPr lang="en-US" altLang="en-US" i="1"/>
              <a:t>di</a:t>
            </a:r>
            <a:r>
              <a:rPr lang="en-US" altLang="en-US"/>
              <a:t>-, </a:t>
            </a:r>
            <a:r>
              <a:rPr lang="en-US" altLang="en-US" i="1"/>
              <a:t>tri</a:t>
            </a:r>
            <a:r>
              <a:rPr lang="en-US" altLang="en-US"/>
              <a:t>-, </a:t>
            </a:r>
            <a:r>
              <a:rPr lang="en-US" altLang="en-US" i="1"/>
              <a:t>tetra</a:t>
            </a:r>
            <a:r>
              <a:rPr lang="en-US" altLang="en-US"/>
              <a:t>- etc.</a:t>
            </a:r>
          </a:p>
          <a:p>
            <a:pPr lvl="3"/>
            <a:r>
              <a:rPr lang="en-US" altLang="en-US"/>
              <a:t>Commas are used to separate numbers from each other</a:t>
            </a:r>
          </a:p>
          <a:p>
            <a:pPr lvl="3"/>
            <a:r>
              <a:rPr lang="en-US" altLang="en-US"/>
              <a:t>The prefixes are used in alphabetical prioritization</a:t>
            </a:r>
          </a:p>
          <a:p>
            <a:pPr lvl="2"/>
            <a:r>
              <a:rPr lang="en-US" altLang="en-US"/>
              <a:t>When two chains of equal length compete to be parent, choose the chain with the greatest number of substituents	</a:t>
            </a:r>
          </a:p>
          <a:p>
            <a:pPr lvl="1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When branching first occurs at an equal distance from either end of the parent chain, choose the name that gives the lower number at the first point of difference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2209800"/>
            <a:ext cx="3109913" cy="1639888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4876800"/>
            <a:ext cx="2657475" cy="99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67B2-0C71-4EDC-9E29-46610E24E12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lvl="1"/>
            <a:r>
              <a:rPr lang="en-US" altLang="en-US"/>
              <a:t>Nomenclature of Branched Alkyl Chains</a:t>
            </a:r>
          </a:p>
          <a:p>
            <a:pPr lvl="2"/>
            <a:r>
              <a:rPr lang="en-US" altLang="en-US"/>
              <a:t>Two alkyl groups can be derived from propane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Four groups can be derived from the butane isomers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1524000"/>
            <a:ext cx="3325813" cy="1239838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3276600"/>
            <a:ext cx="3508375" cy="2919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16F-3044-4F96-8AA8-218D1F5C621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2"/>
            <a:r>
              <a:rPr lang="en-US" altLang="en-US"/>
              <a:t>The neopentyl group is a common branched alkyl group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Examples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425" y="1066800"/>
            <a:ext cx="3103563" cy="1290638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0" y="3200400"/>
            <a:ext cx="3873500" cy="276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C87-2908-4281-9080-62FAD5F195C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altLang="en-US"/>
              <a:t>Classification of Hydrogen Atoms</a:t>
            </a:r>
          </a:p>
          <a:p>
            <a:pPr lvl="2"/>
            <a:r>
              <a:rPr lang="en-US" altLang="en-US"/>
              <a:t>Hydrogens take their classification from the carbon they are attached to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181600" cy="169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1F5-C3E4-45BF-AD7C-8F418EF28F1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lvl="1"/>
            <a:r>
              <a:rPr lang="en-US" altLang="en-US"/>
              <a:t>Nomenclature of Alkyl Halides</a:t>
            </a:r>
          </a:p>
          <a:p>
            <a:pPr lvl="2"/>
            <a:r>
              <a:rPr lang="en-US" altLang="en-US"/>
              <a:t>In IUPAC nomenclature halides are named as substituents on the parent chain</a:t>
            </a:r>
          </a:p>
          <a:p>
            <a:pPr lvl="3"/>
            <a:r>
              <a:rPr lang="en-US" altLang="en-US"/>
              <a:t>Halo and alkyl substituents are considered to be of equal ranking</a:t>
            </a:r>
          </a:p>
          <a:p>
            <a:pPr lvl="3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In common nomenclature the simple haloalkanes are named as 	alkyl halides</a:t>
            </a:r>
          </a:p>
          <a:p>
            <a:pPr lvl="3"/>
            <a:r>
              <a:rPr lang="en-US" altLang="en-US"/>
              <a:t>Common nomenclature of simple alkyl halides is accepted by IUPAC and still used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572000" cy="1266825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648200"/>
            <a:ext cx="6096000" cy="120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FDAB-675F-41A9-8458-04CD423B479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1"/>
            <a:r>
              <a:rPr lang="en-US" altLang="en-US"/>
              <a:t>IUPAC Substitutive Nomenclature</a:t>
            </a:r>
          </a:p>
          <a:p>
            <a:pPr lvl="2"/>
            <a:r>
              <a:rPr lang="en-US" altLang="en-US"/>
              <a:t>An IUPAC name may have up to 4 features: locants, prefixes, parent compound and suffixes</a:t>
            </a:r>
          </a:p>
          <a:p>
            <a:pPr lvl="2"/>
            <a:r>
              <a:rPr lang="en-US" altLang="en-US"/>
              <a:t>Numbering generally starts from the end of the chain which is closest to the group named in the suffix</a:t>
            </a:r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1"/>
            <a:r>
              <a:rPr lang="en-US" altLang="en-US"/>
              <a:t>IUPAC Nomenclature of Alcohols</a:t>
            </a:r>
          </a:p>
          <a:p>
            <a:pPr lvl="2"/>
            <a:r>
              <a:rPr lang="en-US" altLang="en-US"/>
              <a:t>Select the longest chain containing the hydroxyl and change the suffix name of the corresponding parent alkane from -ane to -ol</a:t>
            </a:r>
          </a:p>
          <a:p>
            <a:pPr lvl="2"/>
            <a:r>
              <a:rPr lang="en-US" altLang="en-US"/>
              <a:t>Number the parent to give the hydroxyl the lowest possible number</a:t>
            </a:r>
          </a:p>
          <a:p>
            <a:pPr lvl="2"/>
            <a:r>
              <a:rPr lang="en-US" altLang="en-US"/>
              <a:t>The other substituents take their locations accordingly</a:t>
            </a:r>
          </a:p>
          <a:p>
            <a:pPr lvl="3"/>
            <a:endParaRPr lang="en-US" alt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2362200"/>
            <a:ext cx="3214687" cy="155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AC70-C05D-4DB0-9342-C7BF8C5412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lvl="2"/>
            <a:r>
              <a:rPr lang="en-US" altLang="en-US"/>
              <a:t>Examples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Common Names of simple alcohols are still often used and are approved by IUPAC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219200"/>
            <a:ext cx="3827463" cy="1341438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3581400"/>
            <a:ext cx="4838700" cy="208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6D2B-8178-41AA-A737-B9717226997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2"/>
            <a:r>
              <a:rPr lang="en-US" altLang="en-US"/>
              <a:t>Alcohols with two hydroxyls are called diols in IUPAC nomenclature and glycols in common nomenclature</a:t>
            </a:r>
          </a:p>
          <a:p>
            <a:pPr lvl="4"/>
            <a:endParaRPr lang="en-US" alt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76400"/>
            <a:ext cx="6477000" cy="134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F818-E461-4E79-B3C6-B60FA07B0DB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r>
              <a:rPr lang="en-US" altLang="en-US"/>
              <a:t>Nomenclature of Cycloalkanes</a:t>
            </a:r>
          </a:p>
          <a:p>
            <a:pPr lvl="1"/>
            <a:r>
              <a:rPr lang="en-US" altLang="en-US"/>
              <a:t>The prefix cyclo- is added to the name of the alkane with the same number of carbons</a:t>
            </a:r>
          </a:p>
          <a:p>
            <a:pPr lvl="2"/>
            <a:r>
              <a:rPr lang="en-US" altLang="en-US"/>
              <a:t>When one substituent is present it is assumed to be at position one and is not numbered</a:t>
            </a:r>
          </a:p>
          <a:p>
            <a:pPr lvl="2"/>
            <a:r>
              <a:rPr lang="en-US" altLang="en-US"/>
              <a:t>When two alkyl substituents  are present the one with alphabetical priority is given position 1</a:t>
            </a:r>
          </a:p>
          <a:p>
            <a:pPr lvl="2"/>
            <a:r>
              <a:rPr lang="en-US" altLang="en-US"/>
              <a:t>Numbering continues to give the other substituent the lowest number</a:t>
            </a:r>
          </a:p>
          <a:p>
            <a:pPr lvl="2"/>
            <a:r>
              <a:rPr lang="en-US" altLang="en-US"/>
              <a:t>Hydroxyl has higher priority than alkyl and is given position 1</a:t>
            </a:r>
          </a:p>
          <a:p>
            <a:pPr lvl="2"/>
            <a:r>
              <a:rPr lang="en-US" altLang="en-US"/>
              <a:t>If a long chain is attached to a ring with fewer carbons, the cycloalkane is considered the substituent</a:t>
            </a:r>
          </a:p>
          <a:p>
            <a:pPr lvl="4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7B50-5BE9-423B-BDF8-35107295733D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239000" cy="1697038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Grp="1" noChangeArrowheads="1"/>
          </p:cNvSpPr>
          <p:nvPr>
            <p:ph/>
          </p:nvPr>
        </p:nvSpPr>
        <p:spPr>
          <a:xfrm>
            <a:off x="609600" y="533400"/>
            <a:ext cx="7772400" cy="5486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4">
              <a:buFontTx/>
              <a:buNone/>
            </a:pPr>
            <a:endParaRPr lang="en-US" altLang="en-US" u="sng"/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4325" y="2895600"/>
            <a:ext cx="3435350" cy="1309688"/>
          </a:xfrm>
          <a:prstGeom prst="rect">
            <a:avLst/>
          </a:prstGeom>
          <a:noFill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4876800"/>
            <a:ext cx="5011737" cy="83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D9C9-76E7-484B-B12B-09FEFBFC0C3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altLang="en-US"/>
              <a:t>Shapes of Alkanes</a:t>
            </a:r>
          </a:p>
          <a:p>
            <a:pPr lvl="2"/>
            <a:r>
              <a:rPr lang="en-US" altLang="en-US"/>
              <a:t>“Straight-chain” alkanes have a zig-zag orientation when they are in their most straight orientation</a:t>
            </a:r>
          </a:p>
          <a:p>
            <a:pPr lvl="3"/>
            <a:r>
              <a:rPr lang="en-US" altLang="en-US"/>
              <a:t>Straight chain alkanes are also called unbranched alkanes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133600"/>
            <a:ext cx="5562600" cy="359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A7DC-C7B9-45E5-830F-0B6D98B30C4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altLang="en-US"/>
              <a:t>Bicyclic compounds</a:t>
            </a:r>
          </a:p>
          <a:p>
            <a:pPr lvl="2"/>
            <a:r>
              <a:rPr lang="en-US" altLang="en-US"/>
              <a:t>Bicyloalkanes contain 2 fused or bridged rings</a:t>
            </a:r>
          </a:p>
          <a:p>
            <a:pPr lvl="2"/>
            <a:r>
              <a:rPr lang="en-US" altLang="en-US"/>
              <a:t>The alkane with the same number of total carbons is used as the parent and the prefix bicyclo- is used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The number of carbons in each bridge is included in the middle of the name in square brackets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4876800"/>
            <a:ext cx="4191000" cy="1263650"/>
          </a:xfrm>
          <a:prstGeom prst="rect">
            <a:avLst/>
          </a:prstGeom>
          <a:noFill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981200"/>
            <a:ext cx="54102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4E9-ED99-42C6-AB22-88BBBFDB750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altLang="en-US"/>
              <a:t>Nomenclature of Alkenes and Cycloalkenes</a:t>
            </a:r>
          </a:p>
          <a:p>
            <a:pPr lvl="2"/>
            <a:r>
              <a:rPr lang="en-US" altLang="en-US"/>
              <a:t>Alkenes are named by finding the longest chain containing the double bond and changing the name of the corresponding parent alkane from -ane to -ene</a:t>
            </a:r>
          </a:p>
          <a:p>
            <a:pPr lvl="2"/>
            <a:r>
              <a:rPr lang="en-US" altLang="en-US"/>
              <a:t>The compound is numbered to give one of the alkene carbons the lowest number</a:t>
            </a:r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The double bond of a cylcoalkene must be in position 1 and 2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25" y="2590800"/>
            <a:ext cx="4349750" cy="868363"/>
          </a:xfrm>
          <a:prstGeom prst="rect">
            <a:avLst/>
          </a:prstGeo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4038600"/>
            <a:ext cx="4908550" cy="177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A256-C984-4D3F-A738-853E39D8A7C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2"/>
            <a:r>
              <a:rPr lang="en-US" altLang="en-US"/>
              <a:t>Compounds with double bonds and alcohol hydroxyl groups are called alkenols </a:t>
            </a:r>
          </a:p>
          <a:p>
            <a:pPr lvl="3"/>
            <a:r>
              <a:rPr lang="en-US" altLang="en-US"/>
              <a:t>The hydroxyl is the group with higher priority and must be given the lowest possible number</a:t>
            </a:r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Two groups which contain double bonds are the vinyl and the allyl groups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025" y="1752600"/>
            <a:ext cx="3663950" cy="1228725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743200" cy="438150"/>
          </a:xfrm>
          <a:prstGeom prst="rect">
            <a:avLst/>
          </a:prstGeom>
          <a:noFill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300" y="4343400"/>
            <a:ext cx="6883400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C18-49F3-464E-83BE-A8134472CC8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2"/>
            <a:r>
              <a:rPr lang="en-US" altLang="en-US"/>
              <a:t>If two identical groups occur on the same side of the double bond the compound is cis</a:t>
            </a:r>
          </a:p>
          <a:p>
            <a:pPr lvl="2"/>
            <a:r>
              <a:rPr lang="en-US" altLang="en-US"/>
              <a:t>If they are on opposite sides the compound is trans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Several alkenes have common names which are recognized by IUPAC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3810000"/>
            <a:ext cx="5105400" cy="1098550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752600"/>
            <a:ext cx="4667250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2D42-032A-4DD3-AEEC-34308D91C50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Sigma Bonds and Bond Rotation</a:t>
            </a:r>
          </a:p>
          <a:p>
            <a:pPr lvl="2"/>
            <a:r>
              <a:rPr lang="en-US" altLang="en-US"/>
              <a:t>Ethane has relatively free rotation around the carbon-carbon bond</a:t>
            </a:r>
          </a:p>
          <a:p>
            <a:pPr lvl="2"/>
            <a:r>
              <a:rPr lang="en-US" altLang="en-US"/>
              <a:t>The staggered conformation has C-H bonds on adjacent carbons as far apart from each other as possible</a:t>
            </a:r>
          </a:p>
          <a:p>
            <a:pPr lvl="3"/>
            <a:r>
              <a:rPr lang="en-US" altLang="en-US"/>
              <a:t>The drawing to the right is called a Newman projection</a:t>
            </a:r>
          </a:p>
          <a:p>
            <a:pPr lvl="2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The eclipsed conformation has all C-H bonds on adjacent carbons directly on top of each other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6043613" cy="1681163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0"/>
            <a:ext cx="6048375" cy="171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6822-A573-484E-9471-13045C65A58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The potential energy diagram of the conformations of ethane shows that the staggered conformation is more stable than eclipsed by 12 kJ mol</a:t>
            </a:r>
            <a:r>
              <a:rPr lang="en-US" altLang="en-US" baseline="30000"/>
              <a:t>-1</a:t>
            </a:r>
            <a:endParaRPr lang="en-US" alt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524000"/>
            <a:ext cx="46482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EF87-E858-4C26-B2F6-2CB56D43519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Conformational Analysis of Butane</a:t>
            </a:r>
          </a:p>
          <a:p>
            <a:pPr lvl="2"/>
            <a:r>
              <a:rPr lang="en-US" altLang="en-US"/>
              <a:t>Rotation around C</a:t>
            </a:r>
            <a:r>
              <a:rPr lang="en-US" altLang="en-US" baseline="-25000"/>
              <a:t>2</a:t>
            </a:r>
            <a:r>
              <a:rPr lang="en-US" altLang="en-US"/>
              <a:t>-C</a:t>
            </a:r>
            <a:r>
              <a:rPr lang="en-US" altLang="en-US" baseline="-25000"/>
              <a:t>3</a:t>
            </a:r>
            <a:r>
              <a:rPr lang="en-US" altLang="en-US"/>
              <a:t> of butane gives six important conformations</a:t>
            </a:r>
          </a:p>
          <a:p>
            <a:pPr lvl="3"/>
            <a:r>
              <a:rPr lang="en-US" altLang="en-US"/>
              <a:t>The gauche conformation is less stable than the anti conformation by 3.8 kJ mol</a:t>
            </a:r>
            <a:r>
              <a:rPr lang="en-US" altLang="en-US" baseline="30000"/>
              <a:t>-1</a:t>
            </a:r>
            <a:r>
              <a:rPr lang="en-US" altLang="en-US"/>
              <a:t> because of repulsive van der Waals forces between the two methyls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400800" cy="388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89B-20EC-498B-96AF-F1D658D53D5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The Origin of Ring Strain in Cyclopropane and Cyclobutane : Angle Strain and Tortional Strain</a:t>
            </a:r>
          </a:p>
          <a:p>
            <a:pPr lvl="2"/>
            <a:r>
              <a:rPr lang="en-US" altLang="en-US" i="1"/>
              <a:t>Angle strain</a:t>
            </a:r>
            <a:r>
              <a:rPr lang="en-US" altLang="en-US"/>
              <a:t> is caused by bond angles different from 109.5</a:t>
            </a:r>
            <a:r>
              <a:rPr lang="en-US" altLang="en-US" baseline="30000"/>
              <a:t>o</a:t>
            </a:r>
            <a:endParaRPr lang="en-US" altLang="en-US"/>
          </a:p>
          <a:p>
            <a:pPr lvl="2"/>
            <a:r>
              <a:rPr lang="en-US" altLang="en-US" i="1"/>
              <a:t>Tortional strain</a:t>
            </a:r>
            <a:r>
              <a:rPr lang="en-US" altLang="en-US"/>
              <a:t> is caused by eclipsing C-H bonds on adjacent carbons</a:t>
            </a:r>
          </a:p>
          <a:p>
            <a:pPr lvl="2"/>
            <a:r>
              <a:rPr lang="en-US" altLang="en-US"/>
              <a:t>Cyclopropane has both high angle and tortional strain</a:t>
            </a:r>
          </a:p>
          <a:p>
            <a:pPr lvl="2"/>
            <a:endParaRPr lang="en-US" altLang="en-US"/>
          </a:p>
          <a:p>
            <a:pPr lvl="1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Cyclobutane has considerable angle strain</a:t>
            </a:r>
          </a:p>
          <a:p>
            <a:pPr lvl="3"/>
            <a:r>
              <a:rPr lang="en-US" altLang="en-US"/>
              <a:t>It bends to relieve some tortional strain </a:t>
            </a:r>
          </a:p>
          <a:p>
            <a:pPr lvl="2"/>
            <a:endParaRPr lang="en-US" altLang="en-US" sz="1200"/>
          </a:p>
          <a:p>
            <a:pPr lvl="2"/>
            <a:endParaRPr lang="en-US" altLang="en-US" sz="1200"/>
          </a:p>
          <a:p>
            <a:pPr lvl="2"/>
            <a:endParaRPr lang="en-US" altLang="en-US" sz="1200"/>
          </a:p>
          <a:p>
            <a:pPr lvl="2"/>
            <a:endParaRPr lang="en-US" altLang="en-US" sz="1200"/>
          </a:p>
          <a:p>
            <a:pPr lvl="2"/>
            <a:endParaRPr lang="en-US" altLang="en-US" sz="1200"/>
          </a:p>
          <a:p>
            <a:pPr lvl="2"/>
            <a:r>
              <a:rPr lang="en-US" altLang="en-US"/>
              <a:t>Cyclopentane has little angle strain in the planar form but bends to relieve some tortional strain</a:t>
            </a:r>
          </a:p>
          <a:p>
            <a:pPr lvl="2"/>
            <a:endParaRPr lang="en-US" alt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495800"/>
            <a:ext cx="4606925" cy="1041400"/>
          </a:xfrm>
          <a:prstGeom prst="rect">
            <a:avLst/>
          </a:prstGeom>
          <a:noFill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138" y="2590800"/>
            <a:ext cx="4911725" cy="123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94FA-653E-4BCF-B728-C6B3A5E3DB5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Conformations of Cyclohexane</a:t>
            </a:r>
          </a:p>
          <a:p>
            <a:pPr lvl="2"/>
            <a:r>
              <a:rPr lang="en-US" altLang="en-US"/>
              <a:t>The chair conformation has no ring strain</a:t>
            </a:r>
          </a:p>
          <a:p>
            <a:pPr lvl="3"/>
            <a:r>
              <a:rPr lang="en-US" altLang="en-US"/>
              <a:t>All bond angles are 109.5</a:t>
            </a:r>
            <a:r>
              <a:rPr lang="en-US" altLang="en-US" baseline="30000"/>
              <a:t>o</a:t>
            </a:r>
            <a:r>
              <a:rPr lang="en-US" altLang="en-US"/>
              <a:t> and all C-H bonds are perfectly staggered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3962400" cy="1260475"/>
          </a:xfrm>
          <a:prstGeom prst="rect">
            <a:avLst/>
          </a:prstGeom>
          <a:noFill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352800" cy="273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0A93-1363-4FA2-9F24-7683687D37B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The boat conformation is less stable because of flagpole interactions and tortional strain along the bottom of the boat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r>
              <a:rPr lang="en-US" altLang="en-US"/>
              <a:t>The twist conformation is intermediate in stability between the boat and the chair conformation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143000"/>
            <a:ext cx="3236913" cy="2435225"/>
          </a:xfrm>
          <a:prstGeom prst="rect">
            <a:avLst/>
          </a:prstGeom>
          <a:noFill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3733800"/>
            <a:ext cx="3222625" cy="849313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3" y="5257800"/>
            <a:ext cx="2352675" cy="98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09D2-D6D1-4B06-AAAE-01E909094C0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2"/>
            <a:r>
              <a:rPr lang="en-US" altLang="en-US"/>
              <a:t>Branched alkanes have at least one carbon which is attached to more than two other carbons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1600200"/>
            <a:ext cx="3783013" cy="42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1101-73A5-4124-8CD3-69DB05023E3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Substituted Cyclohexanes: Axial and Equatorial Hydrogen Atoms</a:t>
            </a:r>
          </a:p>
          <a:p>
            <a:pPr lvl="2"/>
            <a:r>
              <a:rPr lang="en-US" altLang="en-US"/>
              <a:t>Axial hydrogens are perpendicular to the average plane of the ring</a:t>
            </a:r>
          </a:p>
          <a:p>
            <a:pPr lvl="2"/>
            <a:r>
              <a:rPr lang="en-US" altLang="en-US"/>
              <a:t>Equatorial hydrogens lie around the perimeter of the ring</a:t>
            </a:r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The C-C bonds and equatorial C-H bonds are all drawn in sets of parallel lines</a:t>
            </a:r>
          </a:p>
          <a:p>
            <a:pPr lvl="3"/>
            <a:r>
              <a:rPr lang="en-US" altLang="en-US"/>
              <a:t>The axial hydrogens are drawn straight up and down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33600"/>
            <a:ext cx="1993900" cy="1165225"/>
          </a:xfrm>
          <a:prstGeom prst="rect">
            <a:avLst/>
          </a:prstGeo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4229100" cy="200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58A8-055F-47CE-B10B-D4DB1124462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Methyl cyclohexane is more stable with the methyl equatorial</a:t>
            </a:r>
          </a:p>
          <a:p>
            <a:pPr lvl="3"/>
            <a:r>
              <a:rPr lang="en-US" altLang="en-US"/>
              <a:t>An axial methyl has an unfavorable 1,3-diaxial interaction with axial C-H bonds 2 carbons away</a:t>
            </a:r>
          </a:p>
          <a:p>
            <a:pPr lvl="3"/>
            <a:r>
              <a:rPr lang="en-US" altLang="en-US"/>
              <a:t>A 1,3-diaxial interaction is the equivalent of 2 gauche butane interactions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00200"/>
            <a:ext cx="4495800" cy="447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6E99-F584-4732-A8A9-70851BF8EC1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Disubstitued Cycloalkanes</a:t>
            </a:r>
          </a:p>
          <a:p>
            <a:pPr lvl="2"/>
            <a:r>
              <a:rPr lang="en-US" altLang="en-US"/>
              <a:t>Can exist as pairs of cis-trans stereoisomers</a:t>
            </a:r>
          </a:p>
          <a:p>
            <a:pPr lvl="3"/>
            <a:r>
              <a:rPr lang="en-US" altLang="en-US"/>
              <a:t>Cis: groups on same side of ring</a:t>
            </a:r>
          </a:p>
          <a:p>
            <a:pPr lvl="3"/>
            <a:r>
              <a:rPr lang="en-US" altLang="en-US"/>
              <a:t>Trans: groups on opposite side of ring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endParaRPr lang="en-US" altLang="en-US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4572000" cy="339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5565-2279-4FBA-8916-B8D1BF08C5E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 i="1"/>
              <a:t>Trans</a:t>
            </a:r>
            <a:r>
              <a:rPr lang="en-US" altLang="en-US"/>
              <a:t>-1,4-dimethylcylohexane prefers a </a:t>
            </a:r>
            <a:r>
              <a:rPr lang="en-US" altLang="en-US" i="1"/>
              <a:t>trans</a:t>
            </a:r>
            <a:r>
              <a:rPr lang="en-US" altLang="en-US"/>
              <a:t>-diequatorial conformation</a:t>
            </a:r>
          </a:p>
          <a:p>
            <a:pPr lvl="1"/>
            <a:endParaRPr lang="en-US" alt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4572000" cy="301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2882-0A5B-49D0-B9E1-0D192DAF443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 i="1"/>
              <a:t>Cis</a:t>
            </a:r>
            <a:r>
              <a:rPr lang="en-US" altLang="en-US"/>
              <a:t>-1,4-dimethylcyclohexane exists in an axial-equatorial conformation</a:t>
            </a:r>
          </a:p>
          <a:p>
            <a:pPr lvl="2">
              <a:buFont typeface="Monotype Sorts" charset="2"/>
              <a:buNone/>
            </a:pPr>
            <a:endParaRPr lang="en-US" altLang="en-US"/>
          </a:p>
          <a:p>
            <a:pPr lvl="2">
              <a:buFont typeface="Monotype Sorts" charset="2"/>
              <a:buNone/>
            </a:pPr>
            <a:endParaRPr lang="en-US" altLang="en-US"/>
          </a:p>
          <a:p>
            <a:pPr lvl="1"/>
            <a:endParaRPr lang="en-US" altLang="en-US" sz="1600"/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2"/>
            <a:r>
              <a:rPr lang="en-US" altLang="en-US"/>
              <a:t>A very large </a:t>
            </a:r>
            <a:r>
              <a:rPr lang="en-US" altLang="en-US" i="1"/>
              <a:t>tert</a:t>
            </a:r>
            <a:r>
              <a:rPr lang="en-US" altLang="en-US"/>
              <a:t>-butyl group is required to be in the more stable equatorial position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19200"/>
            <a:ext cx="5715000" cy="1735138"/>
          </a:xfrm>
          <a:prstGeom prst="rect">
            <a:avLst/>
          </a:prstGeom>
          <a:noFill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267200"/>
            <a:ext cx="3962400" cy="132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6CAA-C500-4AC9-8B43-7999CC56D47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Synthesis of Alkanes and Cycloalkanes</a:t>
            </a:r>
          </a:p>
          <a:p>
            <a:pPr lvl="1"/>
            <a:r>
              <a:rPr lang="en-US" altLang="en-US"/>
              <a:t>Hydrogenation of Alkenes and Alkynes</a:t>
            </a:r>
          </a:p>
          <a:p>
            <a:pPr lvl="4"/>
            <a:endParaRPr lang="en-US" altLang="en-US"/>
          </a:p>
          <a:p>
            <a:pPr lvl="1"/>
            <a:endParaRPr lang="en-US" altLang="en-US" b="0">
              <a:latin typeface="Times"/>
            </a:endParaRPr>
          </a:p>
          <a:p>
            <a:pPr lvl="1"/>
            <a:endParaRPr lang="en-US" altLang="en-US" b="0">
              <a:latin typeface="Times"/>
            </a:endParaRPr>
          </a:p>
          <a:p>
            <a:pPr lvl="1"/>
            <a:endParaRPr lang="en-US" altLang="en-US" b="0">
              <a:latin typeface="Times"/>
            </a:endParaRPr>
          </a:p>
          <a:p>
            <a:pPr lvl="1"/>
            <a:endParaRPr lang="en-US" altLang="en-US" b="0">
              <a:latin typeface="Times"/>
            </a:endParaRPr>
          </a:p>
          <a:p>
            <a:pPr lvl="1"/>
            <a:endParaRPr lang="en-US" altLang="en-US" b="0">
              <a:latin typeface="Times"/>
            </a:endParaRPr>
          </a:p>
          <a:p>
            <a:pPr lvl="1"/>
            <a:endParaRPr lang="en-US" altLang="en-US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248400" cy="1450975"/>
          </a:xfrm>
          <a:prstGeom prst="rect">
            <a:avLst/>
          </a:prstGeom>
          <a:noFill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5029200" cy="146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3F26-6072-4208-964D-3D54069968C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Reduction of Alkyl Halides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638800" cy="1204913"/>
          </a:xfrm>
          <a:prstGeom prst="rect">
            <a:avLst/>
          </a:prstGeom>
          <a:noFill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5562600" cy="157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2518-4ED1-4FCD-BB4D-4AD8899B1B3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Alkylation of Terminal Alkynes </a:t>
            </a:r>
          </a:p>
          <a:p>
            <a:pPr lvl="2"/>
            <a:r>
              <a:rPr lang="en-US" altLang="en-US"/>
              <a:t>Alkynes can be subsequently hydrogenated to alkanes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1676400"/>
            <a:ext cx="6716713" cy="1260475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52800"/>
            <a:ext cx="7778750" cy="151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7B08-871F-4D6C-B5A3-F2EBF854F3F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Retrosynthetic Analysis-Planning Organic Synthesis</a:t>
            </a:r>
          </a:p>
          <a:p>
            <a:pPr lvl="2"/>
            <a:r>
              <a:rPr lang="en-US" altLang="en-US"/>
              <a:t>The synthetic scheme is formulated working backward from the target molecule to a simple starting material</a:t>
            </a:r>
          </a:p>
          <a:p>
            <a:pPr lvl="2"/>
            <a:r>
              <a:rPr lang="en-US" altLang="en-US"/>
              <a:t>Often several schemes are possible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334000" cy="1687513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4267200"/>
            <a:ext cx="7086600" cy="156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1422-A2FC-4233-A745-725FD0EBE41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2"/>
            <a:r>
              <a:rPr lang="en-US" altLang="en-US"/>
              <a:t>Constitutional isomers have different physical properties (melting point, boiling point, densities etc.)</a:t>
            </a:r>
          </a:p>
          <a:p>
            <a:pPr lvl="3"/>
            <a:r>
              <a:rPr lang="en-US" altLang="en-US"/>
              <a:t>Constitutional isomers have the same molecular formula but different connectivity of atoms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2133600"/>
            <a:ext cx="6935787" cy="345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9835-106A-4D6B-8AD8-8C53CAA0785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lvl="2"/>
            <a:r>
              <a:rPr lang="en-US" altLang="en-US"/>
              <a:t>The number of constitutional isomers possible for a given molecular formula increases rapidly with the number of carbons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00200"/>
            <a:ext cx="5715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4108-9E85-4D85-9100-77054B59E6D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r>
              <a:rPr lang="en-US" altLang="en-US"/>
              <a:t>IUPAC Nomenclature of Alkanes, Alkyl Halides and Alcohols</a:t>
            </a:r>
          </a:p>
          <a:p>
            <a:pPr lvl="2"/>
            <a:r>
              <a:rPr lang="en-US" altLang="en-US"/>
              <a:t>Before the end of the 19th century compounds were named using nonsystematic nomenclature</a:t>
            </a:r>
          </a:p>
          <a:p>
            <a:pPr lvl="2"/>
            <a:r>
              <a:rPr lang="en-US" altLang="en-US"/>
              <a:t>These “common” or “trivial” names were often based on the source of the compound or a physical property	</a:t>
            </a:r>
          </a:p>
          <a:p>
            <a:pPr lvl="2"/>
            <a:r>
              <a:rPr lang="en-US" altLang="en-US"/>
              <a:t>The International Union of Pure and Applied Chemistry (IUPAC) started devising a systematic approach to nomenclature in 1892 </a:t>
            </a:r>
          </a:p>
          <a:p>
            <a:pPr lvl="2"/>
            <a:r>
              <a:rPr lang="en-US" altLang="en-US"/>
              <a:t>The fundamental principle in devising the system was that each different compound should have a unique unambiguous name</a:t>
            </a:r>
          </a:p>
          <a:p>
            <a:pPr lvl="2"/>
            <a:r>
              <a:rPr lang="en-US" altLang="en-US"/>
              <a:t>The basis for all IUPAC nomenclature is the set of rules used for naming alkanes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465-7D79-43C0-848B-8382D00550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1"/>
            <a:r>
              <a:rPr lang="en-US" altLang="en-US"/>
              <a:t>Nomenclature of Unbranched Alkanes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1447800"/>
            <a:ext cx="7316787" cy="334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A975-36DE-40BA-9224-9439C690CE0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1"/>
            <a:r>
              <a:rPr lang="en-US" altLang="en-US"/>
              <a:t>Nomenclature of Unbranched Alkyl groups  </a:t>
            </a:r>
          </a:p>
          <a:p>
            <a:pPr lvl="2"/>
            <a:r>
              <a:rPr lang="en-US" altLang="en-US"/>
              <a:t>The unbranched alkyl groups are obtained by removing one hydrogen from the alkane and named by replacing the -ane of the corresponding alkane with -yl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2286000"/>
            <a:ext cx="6164263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4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300-5F42-43EC-AEB1-2869F3B59F5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/>
              <a:t>Nomenclature of Branched-Chain Alkanes (IUPAC)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Locate the longest continuous chain of carbons; this is the parent chain and determines the parent name.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Number the longest chain beginning with the end of the chain nearer the substituent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Designate the location of the substituent 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4">
              <a:lnSpc>
                <a:spcPct val="90000"/>
              </a:lnSpc>
            </a:pPr>
            <a:endParaRPr lang="en-US" altLang="en-US"/>
          </a:p>
          <a:p>
            <a:pPr lvl="4">
              <a:lnSpc>
                <a:spcPct val="90000"/>
              </a:lnSpc>
            </a:pPr>
            <a:endParaRPr lang="en-US" altLang="en-US"/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When two or more substituents are present, give each substituent a number corresponding to its location on the longest chain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Substituents are listed alphabetically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2133600" cy="1108075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733800"/>
            <a:ext cx="4724400" cy="144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950</TotalTime>
  <Words>1313</Words>
  <Application>Microsoft PowerPoint</Application>
  <PresentationFormat>On-screen Show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Times</vt:lpstr>
      <vt:lpstr>Helvetica</vt:lpstr>
      <vt:lpstr>Wingdings</vt:lpstr>
      <vt:lpstr>Monotype Sorts</vt:lpstr>
      <vt:lpstr>Blank Presentation</vt:lpstr>
      <vt:lpstr>Chapter 3 Alkanes: Nomenclature, Conformational Analysis, and an Introduction to Synthesis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chad</cp:lastModifiedBy>
  <cp:revision>40</cp:revision>
  <cp:lastPrinted>2003-09-18T15:17:18Z</cp:lastPrinted>
  <dcterms:created xsi:type="dcterms:W3CDTF">2003-05-15T00:27:52Z</dcterms:created>
  <dcterms:modified xsi:type="dcterms:W3CDTF">2010-09-06T05:12:52Z</dcterms:modified>
</cp:coreProperties>
</file>