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71" r:id="rId3"/>
    <p:sldId id="257" r:id="rId4"/>
    <p:sldId id="277" r:id="rId5"/>
    <p:sldId id="273" r:id="rId6"/>
    <p:sldId id="278" r:id="rId7"/>
    <p:sldId id="275" r:id="rId8"/>
    <p:sldId id="274" r:id="rId9"/>
    <p:sldId id="279" r:id="rId10"/>
    <p:sldId id="284" r:id="rId11"/>
    <p:sldId id="282" r:id="rId12"/>
    <p:sldId id="283" r:id="rId13"/>
    <p:sldId id="285" r:id="rId14"/>
    <p:sldId id="286" r:id="rId15"/>
    <p:sldId id="287" r:id="rId16"/>
    <p:sldId id="290" r:id="rId17"/>
    <p:sldId id="280" r:id="rId18"/>
    <p:sldId id="289" r:id="rId19"/>
    <p:sldId id="288" r:id="rId20"/>
    <p:sldId id="276" r:id="rId21"/>
    <p:sldId id="261" r:id="rId22"/>
    <p:sldId id="260" r:id="rId23"/>
    <p:sldId id="258" r:id="rId24"/>
    <p:sldId id="291" r:id="rId25"/>
    <p:sldId id="267" r:id="rId26"/>
    <p:sldId id="268" r:id="rId27"/>
    <p:sldId id="269" r:id="rId28"/>
    <p:sldId id="292" r:id="rId29"/>
    <p:sldId id="263"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50021"/>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331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31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331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87B07A3-02F1-454F-8B3A-3DDF13C315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FF7FC-4396-4C06-819E-30F4EFB2B0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11EF1-7CFA-4490-9D8B-FA2E4FCA48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9F27A9-8CCD-4B4D-831D-E146BDA890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FD42F-EB18-48B7-8816-CAB04BEBE6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9B3DFD-32DB-4A00-9101-66955B2DF6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43099-1131-40B2-AA40-2CD96C6EA2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19DDE2-3D85-4831-86AF-05F031D8C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AAFCCC-035B-4B69-9A68-9FEE0CDDA2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F5D8CB-68FE-44D6-81AD-48BCA66EA5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6D026-C850-4F10-936F-5EA855E382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106320-E1CE-4531-9293-79517A37C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8" tIns="45715" rIns="91428" bIns="457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8" tIns="45715" rIns="91428"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bodyPr>
          <a:lstStyle>
            <a:lvl1pPr algn="r">
              <a:defRPr sz="1400"/>
            </a:lvl1pPr>
          </a:lstStyle>
          <a:p>
            <a:pPr>
              <a:defRPr/>
            </a:pPr>
            <a:fld id="{7A509414-F70C-410E-AC24-5C3B50DBA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a:off x="304800" y="762000"/>
            <a:ext cx="8610600" cy="3886200"/>
          </a:xfrm>
          <a:prstGeom prst="rect">
            <a:avLst/>
          </a:prstGeom>
        </p:spPr>
        <p:txBody>
          <a:bodyPr wrap="none" fromWordArt="1">
            <a:prstTxWarp prst="textDoubleWave1">
              <a:avLst>
                <a:gd name="adj1" fmla="val 6500"/>
                <a:gd name="adj2" fmla="val -1338"/>
              </a:avLst>
            </a:prstTxWarp>
          </a:bodyPr>
          <a:lstStyle/>
          <a:p>
            <a:pPr algn="ctr"/>
            <a:r>
              <a:rPr lang="en-US" sz="4000" kern="10">
                <a:ln w="38100">
                  <a:solidFill>
                    <a:srgbClr val="000000"/>
                  </a:solidFill>
                  <a:round/>
                  <a:headEnd/>
                  <a:tailEnd/>
                </a:ln>
                <a:solidFill>
                  <a:srgbClr val="A50021"/>
                </a:solidFill>
                <a:effectLst>
                  <a:outerShdw dist="125724" dir="18900000" algn="ctr" rotWithShape="0">
                    <a:srgbClr val="FFCC00"/>
                  </a:outerShdw>
                </a:effectLst>
                <a:latin typeface="Cooper Black"/>
              </a:rPr>
              <a:t>Blood Basics</a:t>
            </a: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 12_06.jpg                                                      000168B6&#10;new_server                     B9530081:"/>
          <p:cNvPicPr>
            <a:picLocks noChangeAspect="1" noChangeArrowheads="1"/>
          </p:cNvPicPr>
          <p:nvPr/>
        </p:nvPicPr>
        <p:blipFill>
          <a:blip r:embed="rId2"/>
          <a:srcRect/>
          <a:stretch>
            <a:fillRect/>
          </a:stretch>
        </p:blipFill>
        <p:spPr bwMode="auto">
          <a:xfrm>
            <a:off x="457200" y="685800"/>
            <a:ext cx="8686800" cy="6172200"/>
          </a:xfrm>
          <a:prstGeom prst="rect">
            <a:avLst/>
          </a:prstGeom>
          <a:noFill/>
        </p:spPr>
      </p:pic>
      <p:sp>
        <p:nvSpPr>
          <p:cNvPr id="13315" name="AutoShape 3">
            <a:hlinkClick r:id="rId3" action="ppaction://hlinksldjump" highlightClick="1"/>
          </p:cNvPr>
          <p:cNvSpPr>
            <a:spLocks noChangeArrowheads="1"/>
          </p:cNvSpPr>
          <p:nvPr/>
        </p:nvSpPr>
        <p:spPr bwMode="auto">
          <a:xfrm>
            <a:off x="762000" y="762000"/>
            <a:ext cx="304800" cy="228600"/>
          </a:xfrm>
          <a:prstGeom prst="actionButtonBlank">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12_07.jpg                                                      000168B6&#10;new_server                     B9530081:"/>
          <p:cNvPicPr>
            <a:picLocks noChangeAspect="1" noChangeArrowheads="1"/>
          </p:cNvPicPr>
          <p:nvPr/>
        </p:nvPicPr>
        <p:blipFill>
          <a:blip r:embed="rId2"/>
          <a:srcRect/>
          <a:stretch>
            <a:fillRect/>
          </a:stretch>
        </p:blipFill>
        <p:spPr bwMode="auto">
          <a:xfrm>
            <a:off x="381000" y="685800"/>
            <a:ext cx="8763000" cy="6172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12_08.jpg                                                      000168B6&#10;new_server                     B9530081:"/>
          <p:cNvPicPr>
            <a:picLocks noChangeAspect="1" noChangeArrowheads="1"/>
          </p:cNvPicPr>
          <p:nvPr/>
        </p:nvPicPr>
        <p:blipFill>
          <a:blip r:embed="rId2"/>
          <a:srcRect/>
          <a:stretch>
            <a:fillRect/>
          </a:stretch>
        </p:blipFill>
        <p:spPr bwMode="auto">
          <a:xfrm>
            <a:off x="304800" y="685800"/>
            <a:ext cx="8839200" cy="617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1752600"/>
            <a:ext cx="8686800" cy="457200"/>
          </a:xfrm>
          <a:prstGeom prst="rect">
            <a:avLst/>
          </a:prstGeom>
          <a:noFill/>
          <a:ln w="9525">
            <a:noFill/>
            <a:miter lim="800000"/>
            <a:headEnd/>
            <a:tailEnd/>
          </a:ln>
          <a:effectLst/>
        </p:spPr>
        <p:txBody>
          <a:bodyPr>
            <a:spAutoFit/>
          </a:bodyPr>
          <a:lstStyle/>
          <a:p>
            <a:pPr>
              <a:spcBef>
                <a:spcPct val="50000"/>
              </a:spcBef>
            </a:pPr>
            <a:r>
              <a:rPr lang="en-US" b="1" dirty="0"/>
              <a:t>             d.  </a:t>
            </a:r>
            <a:r>
              <a:rPr lang="en-US" b="1" dirty="0" err="1"/>
              <a:t>Monocytes</a:t>
            </a:r>
            <a:endParaRPr lang="en-US" b="1" dirty="0"/>
          </a:p>
        </p:txBody>
      </p:sp>
      <p:sp>
        <p:nvSpPr>
          <p:cNvPr id="3" name="Text Box 3"/>
          <p:cNvSpPr txBox="1">
            <a:spLocks noChangeArrowheads="1"/>
          </p:cNvSpPr>
          <p:nvPr/>
        </p:nvSpPr>
        <p:spPr bwMode="auto">
          <a:xfrm>
            <a:off x="1905000" y="2278063"/>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agranulocyte</a:t>
            </a:r>
          </a:p>
        </p:txBody>
      </p:sp>
      <p:sp>
        <p:nvSpPr>
          <p:cNvPr id="4" name="Text Box 4"/>
          <p:cNvSpPr txBox="1">
            <a:spLocks noChangeArrowheads="1"/>
          </p:cNvSpPr>
          <p:nvPr/>
        </p:nvSpPr>
        <p:spPr bwMode="auto">
          <a:xfrm>
            <a:off x="1905000" y="27432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largest WBC</a:t>
            </a:r>
          </a:p>
        </p:txBody>
      </p:sp>
      <p:sp>
        <p:nvSpPr>
          <p:cNvPr id="5" name="Text Box 5"/>
          <p:cNvSpPr txBox="1">
            <a:spLocks noChangeArrowheads="1"/>
          </p:cNvSpPr>
          <p:nvPr/>
        </p:nvSpPr>
        <p:spPr bwMode="auto">
          <a:xfrm>
            <a:off x="1905000" y="32004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after 3 days -&gt; macrophages</a:t>
            </a:r>
          </a:p>
        </p:txBody>
      </p:sp>
      <p:sp>
        <p:nvSpPr>
          <p:cNvPr id="6" name="Text Box 6"/>
          <p:cNvSpPr txBox="1">
            <a:spLocks noChangeArrowheads="1"/>
          </p:cNvSpPr>
          <p:nvPr/>
        </p:nvSpPr>
        <p:spPr bwMode="auto">
          <a:xfrm>
            <a:off x="1905000" y="36576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phagocytes with lysosomes</a:t>
            </a:r>
          </a:p>
        </p:txBody>
      </p:sp>
      <p:sp>
        <p:nvSpPr>
          <p:cNvPr id="7" name="Text Box 7"/>
          <p:cNvSpPr txBox="1">
            <a:spLocks noChangeArrowheads="1"/>
          </p:cNvSpPr>
          <p:nvPr/>
        </p:nvSpPr>
        <p:spPr bwMode="auto">
          <a:xfrm>
            <a:off x="1905000" y="41148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ingests larger objects than Neutrophils</a:t>
            </a:r>
          </a:p>
        </p:txBody>
      </p:sp>
      <p:sp>
        <p:nvSpPr>
          <p:cNvPr id="8" name="Text Box 9"/>
          <p:cNvSpPr txBox="1">
            <a:spLocks noChangeArrowheads="1"/>
          </p:cNvSpPr>
          <p:nvPr/>
        </p:nvSpPr>
        <p:spPr bwMode="auto">
          <a:xfrm>
            <a:off x="457200" y="4648200"/>
            <a:ext cx="8686800" cy="457200"/>
          </a:xfrm>
          <a:prstGeom prst="rect">
            <a:avLst/>
          </a:prstGeom>
          <a:noFill/>
          <a:ln w="9525">
            <a:noFill/>
            <a:miter lim="800000"/>
            <a:headEnd/>
            <a:tailEnd/>
          </a:ln>
          <a:effectLst/>
        </p:spPr>
        <p:txBody>
          <a:bodyPr>
            <a:spAutoFit/>
          </a:bodyPr>
          <a:lstStyle/>
          <a:p>
            <a:pPr>
              <a:spcBef>
                <a:spcPct val="50000"/>
              </a:spcBef>
            </a:pPr>
            <a:r>
              <a:rPr lang="en-US" b="1"/>
              <a:t>              e.  Lymphocytes  </a:t>
            </a:r>
          </a:p>
        </p:txBody>
      </p:sp>
      <p:sp>
        <p:nvSpPr>
          <p:cNvPr id="9" name="Text Box 10"/>
          <p:cNvSpPr txBox="1">
            <a:spLocks noChangeArrowheads="1"/>
          </p:cNvSpPr>
          <p:nvPr/>
        </p:nvSpPr>
        <p:spPr bwMode="auto">
          <a:xfrm>
            <a:off x="1905000" y="51054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agranulocyte</a:t>
            </a:r>
          </a:p>
        </p:txBody>
      </p:sp>
      <p:sp>
        <p:nvSpPr>
          <p:cNvPr id="10" name="Text Box 11"/>
          <p:cNvSpPr txBox="1">
            <a:spLocks noChangeArrowheads="1"/>
          </p:cNvSpPr>
          <p:nvPr/>
        </p:nvSpPr>
        <p:spPr bwMode="auto">
          <a:xfrm>
            <a:off x="1905000" y="55626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cells of the immune system</a:t>
            </a:r>
          </a:p>
        </p:txBody>
      </p:sp>
      <p:sp>
        <p:nvSpPr>
          <p:cNvPr id="11" name="Text Box 12"/>
          <p:cNvSpPr txBox="1">
            <a:spLocks noChangeArrowheads="1"/>
          </p:cNvSpPr>
          <p:nvPr/>
        </p:nvSpPr>
        <p:spPr bwMode="auto">
          <a:xfrm>
            <a:off x="1905000" y="60198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B cells (antibodies) / T cells immune response</a:t>
            </a:r>
          </a:p>
        </p:txBody>
      </p:sp>
      <p:sp>
        <p:nvSpPr>
          <p:cNvPr id="12"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p:spPr>
        <p:txBody>
          <a:bodyPr vert="horz" wrap="square" lIns="91428" tIns="45715" rIns="91428" bIns="4571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pitchFamily="18" charset="0"/>
                <a:ea typeface="+mj-ea"/>
                <a:cs typeface="+mj-cs"/>
              </a:rPr>
              <a:t>What makes up our WBC?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9" grpId="0" autoUpdateAnimBg="0"/>
      <p:bldP spid="10" grpId="0" autoUpdateAnimBg="0"/>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12_09.jpg                                                      000168B6&#10;new_server                     B9530081:"/>
          <p:cNvPicPr>
            <a:picLocks noChangeAspect="1" noChangeArrowheads="1"/>
          </p:cNvPicPr>
          <p:nvPr/>
        </p:nvPicPr>
        <p:blipFill>
          <a:blip r:embed="rId2"/>
          <a:srcRect/>
          <a:stretch>
            <a:fillRect/>
          </a:stretch>
        </p:blipFill>
        <p:spPr bwMode="auto">
          <a:xfrm>
            <a:off x="304800" y="609600"/>
            <a:ext cx="8610600" cy="624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12_10.jpg                                                      000168B6&#10;new_server                     B9530081:"/>
          <p:cNvPicPr>
            <a:picLocks noChangeAspect="1" noChangeArrowheads="1"/>
          </p:cNvPicPr>
          <p:nvPr/>
        </p:nvPicPr>
        <p:blipFill>
          <a:blip r:embed="rId2"/>
          <a:srcRect/>
          <a:stretch>
            <a:fillRect/>
          </a:stretch>
        </p:blipFill>
        <p:spPr bwMode="auto">
          <a:xfrm>
            <a:off x="304800" y="685800"/>
            <a:ext cx="8610600" cy="6019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smtClean="0">
                <a:solidFill>
                  <a:schemeClr val="bg1"/>
                </a:solidFill>
                <a:latin typeface="Times New Roman" pitchFamily="18" charset="0"/>
              </a:rPr>
              <a:t>Disease associated with Leucocytes</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dirty="0" err="1" smtClean="0">
                <a:latin typeface="Times New Roman" pitchFamily="18" charset="0"/>
              </a:rPr>
              <a:t>Leucocytosis</a:t>
            </a:r>
            <a:r>
              <a:rPr lang="en-US" sz="2400" b="1" dirty="0" smtClean="0">
                <a:latin typeface="Times New Roman" pitchFamily="18" charset="0"/>
              </a:rPr>
              <a:t>– </a:t>
            </a:r>
            <a:r>
              <a:rPr lang="en-US" sz="2400" dirty="0" smtClean="0">
                <a:latin typeface="Times New Roman" pitchFamily="18" charset="0"/>
              </a:rPr>
              <a:t>increases leucocytes above normal range</a:t>
            </a:r>
          </a:p>
          <a:p>
            <a:pPr lvl="1" algn="just" eaLnBrk="1" hangingPunct="1">
              <a:lnSpc>
                <a:spcPct val="90000"/>
              </a:lnSpc>
            </a:pPr>
            <a:r>
              <a:rPr lang="en-US" sz="2000" dirty="0" smtClean="0">
                <a:latin typeface="Times New Roman" pitchFamily="18" charset="0"/>
              </a:rPr>
              <a:t>Physiologic causes:</a:t>
            </a:r>
          </a:p>
          <a:p>
            <a:pPr lvl="1" algn="just" eaLnBrk="1" hangingPunct="1">
              <a:lnSpc>
                <a:spcPct val="90000"/>
              </a:lnSpc>
            </a:pPr>
            <a:r>
              <a:rPr lang="en-US" sz="2000" dirty="0" err="1" smtClean="0">
                <a:latin typeface="Times New Roman" pitchFamily="18" charset="0"/>
              </a:rPr>
              <a:t>Strenous</a:t>
            </a:r>
            <a:r>
              <a:rPr lang="en-US" sz="2000" dirty="0" smtClean="0">
                <a:latin typeface="Times New Roman" pitchFamily="18" charset="0"/>
              </a:rPr>
              <a:t> exercise, convulsive seizures, excitement, apprehension, fear and pain, digestion and pregnancy</a:t>
            </a:r>
          </a:p>
          <a:p>
            <a:pPr lvl="1" algn="just" eaLnBrk="1" hangingPunct="1">
              <a:lnSpc>
                <a:spcPct val="90000"/>
              </a:lnSpc>
            </a:pPr>
            <a:r>
              <a:rPr lang="en-US" sz="2000" dirty="0" smtClean="0">
                <a:latin typeface="Times New Roman" pitchFamily="18" charset="0"/>
              </a:rPr>
              <a:t>Pathologic causes:</a:t>
            </a:r>
          </a:p>
          <a:p>
            <a:pPr lvl="1" algn="just" eaLnBrk="1" hangingPunct="1">
              <a:lnSpc>
                <a:spcPct val="90000"/>
              </a:lnSpc>
            </a:pPr>
            <a:r>
              <a:rPr lang="en-US" sz="2000" dirty="0" smtClean="0">
                <a:latin typeface="Times New Roman" pitchFamily="18" charset="0"/>
              </a:rPr>
              <a:t>Infection, intoxication, tissue necrosis, acute hemorrhage and </a:t>
            </a:r>
            <a:r>
              <a:rPr lang="en-US" sz="2000" dirty="0" err="1" smtClean="0">
                <a:latin typeface="Times New Roman" pitchFamily="18" charset="0"/>
              </a:rPr>
              <a:t>hemolysis</a:t>
            </a:r>
            <a:endParaRPr lang="en-US" sz="2000" dirty="0" smtClean="0">
              <a:latin typeface="Times New Roman" pitchFamily="18" charset="0"/>
            </a:endParaRPr>
          </a:p>
          <a:p>
            <a:pPr algn="just" eaLnBrk="1" hangingPunct="1">
              <a:lnSpc>
                <a:spcPct val="90000"/>
              </a:lnSpc>
            </a:pPr>
            <a:endParaRPr lang="en-US" sz="1100" dirty="0" smtClean="0">
              <a:latin typeface="Times New Roman" pitchFamily="18" charset="0"/>
            </a:endParaRPr>
          </a:p>
          <a:p>
            <a:pPr algn="just" eaLnBrk="1" hangingPunct="1">
              <a:lnSpc>
                <a:spcPct val="90000"/>
              </a:lnSpc>
              <a:buNone/>
            </a:pPr>
            <a:r>
              <a:rPr lang="en-US" sz="1800" dirty="0" smtClean="0">
                <a:latin typeface="Times New Roman" pitchFamily="18" charset="0"/>
              </a:rPr>
              <a:t>	</a:t>
            </a:r>
            <a:endParaRPr lang="en-US" sz="1600" dirty="0" smtClean="0">
              <a:latin typeface="Times New Roman" pitchFamily="18" charset="0"/>
            </a:endParaRPr>
          </a:p>
          <a:p>
            <a:pPr marL="342900" lvl="1" indent="-342900" algn="just" eaLnBrk="1" hangingPunct="1">
              <a:lnSpc>
                <a:spcPct val="90000"/>
              </a:lnSpc>
              <a:buFont typeface="Arial" pitchFamily="34" charset="0"/>
              <a:buChar char="•"/>
            </a:pPr>
            <a:r>
              <a:rPr lang="en-US" sz="2400" b="1" dirty="0" smtClean="0">
                <a:latin typeface="Times New Roman" pitchFamily="18" charset="0"/>
              </a:rPr>
              <a:t>Leucopenia– </a:t>
            </a:r>
            <a:r>
              <a:rPr lang="en-US" sz="2400" dirty="0" err="1" smtClean="0">
                <a:latin typeface="Times New Roman" pitchFamily="18" charset="0"/>
              </a:rPr>
              <a:t>leucocyte</a:t>
            </a:r>
            <a:r>
              <a:rPr lang="en-US" sz="2400" dirty="0" smtClean="0">
                <a:latin typeface="Times New Roman" pitchFamily="18" charset="0"/>
              </a:rPr>
              <a:t> count is below normal</a:t>
            </a:r>
          </a:p>
          <a:p>
            <a:pPr marL="742950" lvl="2" indent="-342900" algn="just" eaLnBrk="1" hangingPunct="1">
              <a:lnSpc>
                <a:spcPct val="90000"/>
              </a:lnSpc>
              <a:buFont typeface="Arial" pitchFamily="34" charset="0"/>
              <a:buChar char="•"/>
            </a:pPr>
            <a:r>
              <a:rPr lang="en-US" sz="2000" dirty="0" smtClean="0">
                <a:latin typeface="Times New Roman" pitchFamily="18" charset="0"/>
              </a:rPr>
              <a:t>Infection</a:t>
            </a:r>
          </a:p>
          <a:p>
            <a:pPr marL="742950" lvl="2" indent="-342900" algn="just" eaLnBrk="1" hangingPunct="1">
              <a:lnSpc>
                <a:spcPct val="90000"/>
              </a:lnSpc>
              <a:buFont typeface="Arial" pitchFamily="34" charset="0"/>
              <a:buChar char="•"/>
            </a:pPr>
            <a:r>
              <a:rPr lang="en-US" sz="2000" dirty="0" smtClean="0">
                <a:latin typeface="Times New Roman" pitchFamily="18" charset="0"/>
              </a:rPr>
              <a:t>Bone marrow abnormalities</a:t>
            </a:r>
          </a:p>
          <a:p>
            <a:pPr marL="742950" lvl="2" indent="-342900" algn="just" eaLnBrk="1" hangingPunct="1">
              <a:lnSpc>
                <a:spcPct val="90000"/>
              </a:lnSpc>
              <a:buFont typeface="Arial" pitchFamily="34" charset="0"/>
              <a:buChar char="•"/>
            </a:pPr>
            <a:r>
              <a:rPr lang="en-US" sz="2000" dirty="0" smtClean="0">
                <a:latin typeface="Times New Roman" pitchFamily="18" charset="0"/>
              </a:rPr>
              <a:t>Chemical agents (analgesics, 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makes up our blood?</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dirty="0" smtClean="0">
                <a:latin typeface="Times New Roman" pitchFamily="18" charset="0"/>
              </a:rPr>
              <a:t>PLASMA</a:t>
            </a:r>
            <a:r>
              <a:rPr lang="en-US" sz="2400" dirty="0" smtClean="0">
                <a:latin typeface="Times New Roman" pitchFamily="18" charset="0"/>
              </a:rPr>
              <a:t> – This is the yellowish liquid portion of blood that contains electrolytes, nutrients and vitamins, hormones, clotting factors, and proteins such as antibodies to fight infection. </a:t>
            </a:r>
          </a:p>
          <a:p>
            <a:pPr algn="just" eaLnBrk="1" hangingPunct="1">
              <a:lnSpc>
                <a:spcPct val="90000"/>
              </a:lnSpc>
            </a:pPr>
            <a:r>
              <a:rPr lang="en-US" sz="2400" b="1" dirty="0" smtClean="0">
                <a:latin typeface="Times New Roman" pitchFamily="18" charset="0"/>
              </a:rPr>
              <a:t>PLATELETS</a:t>
            </a:r>
            <a:r>
              <a:rPr lang="en-US" sz="2400" dirty="0" smtClean="0">
                <a:latin typeface="Times New Roman" pitchFamily="18" charset="0"/>
              </a:rPr>
              <a:t> (</a:t>
            </a:r>
            <a:r>
              <a:rPr lang="en-US" sz="2400" dirty="0" err="1" smtClean="0">
                <a:latin typeface="Times New Roman" pitchFamily="18" charset="0"/>
              </a:rPr>
              <a:t>Thrombocytes</a:t>
            </a:r>
            <a:r>
              <a:rPr lang="en-US" sz="2400" i="1" dirty="0" smtClean="0">
                <a:latin typeface="Times New Roman" pitchFamily="18" charset="0"/>
              </a:rPr>
              <a:t>)</a:t>
            </a:r>
            <a:r>
              <a:rPr lang="en-US" sz="2400" dirty="0" smtClean="0">
                <a:latin typeface="Times New Roman" pitchFamily="18" charset="0"/>
              </a:rPr>
              <a:t> – The clotting factors that are carried in the plasma; they clot together in a process called coagulation to seal a wound and prevent a loss of blood.</a:t>
            </a:r>
          </a:p>
          <a:p>
            <a:pPr algn="just" eaLnBrk="1" hangingPunct="1">
              <a:lnSpc>
                <a:spcPct val="90000"/>
              </a:lnSpc>
            </a:pPr>
            <a:endParaRPr lang="en-US" sz="24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0" y="906463"/>
            <a:ext cx="7620000" cy="457200"/>
          </a:xfrm>
          <a:prstGeom prst="rect">
            <a:avLst/>
          </a:prstGeom>
          <a:noFill/>
          <a:ln w="9525">
            <a:noFill/>
            <a:miter lim="800000"/>
            <a:headEnd/>
            <a:tailEnd/>
          </a:ln>
          <a:effectLst/>
        </p:spPr>
        <p:txBody>
          <a:bodyPr>
            <a:spAutoFit/>
          </a:bodyPr>
          <a:lstStyle/>
          <a:p>
            <a:pPr>
              <a:spcBef>
                <a:spcPct val="50000"/>
              </a:spcBef>
              <a:buFontTx/>
              <a:buChar char="•"/>
            </a:pPr>
            <a:r>
              <a:rPr lang="en-US" b="1" dirty="0"/>
              <a:t>  </a:t>
            </a:r>
            <a:r>
              <a:rPr lang="en-US" b="1" dirty="0" err="1"/>
              <a:t>Thromboplastin</a:t>
            </a:r>
            <a:r>
              <a:rPr lang="en-US" b="1" dirty="0"/>
              <a:t> w/ platelets &amp; calcium</a:t>
            </a:r>
          </a:p>
        </p:txBody>
      </p:sp>
      <p:sp>
        <p:nvSpPr>
          <p:cNvPr id="3" name="Line 4"/>
          <p:cNvSpPr>
            <a:spLocks noChangeShapeType="1"/>
          </p:cNvSpPr>
          <p:nvPr/>
        </p:nvSpPr>
        <p:spPr bwMode="auto">
          <a:xfrm>
            <a:off x="4191000" y="1295400"/>
            <a:ext cx="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4" name="Text Box 5"/>
          <p:cNvSpPr txBox="1">
            <a:spLocks noChangeArrowheads="1"/>
          </p:cNvSpPr>
          <p:nvPr/>
        </p:nvSpPr>
        <p:spPr bwMode="auto">
          <a:xfrm>
            <a:off x="-381000" y="1676400"/>
            <a:ext cx="8686800" cy="457200"/>
          </a:xfrm>
          <a:prstGeom prst="rect">
            <a:avLst/>
          </a:prstGeom>
          <a:noFill/>
          <a:ln w="9525">
            <a:noFill/>
            <a:miter lim="800000"/>
            <a:headEnd/>
            <a:tailEnd/>
          </a:ln>
          <a:effectLst/>
        </p:spPr>
        <p:txBody>
          <a:bodyPr>
            <a:spAutoFit/>
          </a:bodyPr>
          <a:lstStyle/>
          <a:p>
            <a:pPr>
              <a:spcBef>
                <a:spcPct val="50000"/>
              </a:spcBef>
            </a:pPr>
            <a:r>
              <a:rPr lang="en-US" b="1" dirty="0"/>
              <a:t>                                   </a:t>
            </a:r>
            <a:r>
              <a:rPr lang="en-US" b="1" dirty="0" err="1"/>
              <a:t>Prothrombin</a:t>
            </a:r>
            <a:r>
              <a:rPr lang="en-US" b="1" dirty="0"/>
              <a:t>           Thrombin</a:t>
            </a:r>
          </a:p>
        </p:txBody>
      </p:sp>
      <p:sp>
        <p:nvSpPr>
          <p:cNvPr id="5" name="Line 6"/>
          <p:cNvSpPr>
            <a:spLocks noChangeShapeType="1"/>
          </p:cNvSpPr>
          <p:nvPr/>
        </p:nvSpPr>
        <p:spPr bwMode="auto">
          <a:xfrm>
            <a:off x="3505200" y="1905000"/>
            <a:ext cx="3810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 name="Text Box 7"/>
          <p:cNvSpPr txBox="1">
            <a:spLocks noChangeArrowheads="1"/>
          </p:cNvSpPr>
          <p:nvPr/>
        </p:nvSpPr>
        <p:spPr bwMode="auto">
          <a:xfrm>
            <a:off x="1524000" y="2133600"/>
            <a:ext cx="7620000" cy="457200"/>
          </a:xfrm>
          <a:prstGeom prst="rect">
            <a:avLst/>
          </a:prstGeom>
          <a:noFill/>
          <a:ln w="9525">
            <a:noFill/>
            <a:miter lim="800000"/>
            <a:headEnd/>
            <a:tailEnd/>
          </a:ln>
          <a:effectLst/>
        </p:spPr>
        <p:txBody>
          <a:bodyPr>
            <a:spAutoFit/>
          </a:bodyPr>
          <a:lstStyle/>
          <a:p>
            <a:pPr>
              <a:spcBef>
                <a:spcPct val="50000"/>
              </a:spcBef>
              <a:buFontTx/>
              <a:buChar char="•"/>
            </a:pPr>
            <a:r>
              <a:rPr lang="en-US" b="1"/>
              <a:t>  Thrombin acts on fibrinogen (in plasma)</a:t>
            </a:r>
          </a:p>
        </p:txBody>
      </p:sp>
      <p:sp>
        <p:nvSpPr>
          <p:cNvPr id="7" name="Line 8"/>
          <p:cNvSpPr>
            <a:spLocks noChangeShapeType="1"/>
          </p:cNvSpPr>
          <p:nvPr/>
        </p:nvSpPr>
        <p:spPr bwMode="auto">
          <a:xfrm>
            <a:off x="4191000" y="2438400"/>
            <a:ext cx="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8" name="Text Box 9"/>
          <p:cNvSpPr txBox="1">
            <a:spLocks noChangeArrowheads="1"/>
          </p:cNvSpPr>
          <p:nvPr/>
        </p:nvSpPr>
        <p:spPr bwMode="auto">
          <a:xfrm>
            <a:off x="457200" y="2819400"/>
            <a:ext cx="8686800" cy="457200"/>
          </a:xfrm>
          <a:prstGeom prst="rect">
            <a:avLst/>
          </a:prstGeom>
          <a:noFill/>
          <a:ln w="9525">
            <a:noFill/>
            <a:miter lim="800000"/>
            <a:headEnd/>
            <a:tailEnd/>
          </a:ln>
          <a:effectLst/>
        </p:spPr>
        <p:txBody>
          <a:bodyPr>
            <a:spAutoFit/>
          </a:bodyPr>
          <a:lstStyle/>
          <a:p>
            <a:pPr>
              <a:spcBef>
                <a:spcPct val="50000"/>
              </a:spcBef>
            </a:pPr>
            <a:r>
              <a:rPr lang="en-US" b="1"/>
              <a:t>                                      fibrin threads</a:t>
            </a:r>
          </a:p>
        </p:txBody>
      </p:sp>
      <p:sp>
        <p:nvSpPr>
          <p:cNvPr id="9" name="Text Box 10"/>
          <p:cNvSpPr txBox="1">
            <a:spLocks noChangeArrowheads="1"/>
          </p:cNvSpPr>
          <p:nvPr/>
        </p:nvSpPr>
        <p:spPr bwMode="auto">
          <a:xfrm>
            <a:off x="1600200" y="3276600"/>
            <a:ext cx="7543800" cy="457200"/>
          </a:xfrm>
          <a:prstGeom prst="rect">
            <a:avLst/>
          </a:prstGeom>
          <a:noFill/>
          <a:ln w="9525">
            <a:noFill/>
            <a:miter lim="800000"/>
            <a:headEnd/>
            <a:tailEnd/>
          </a:ln>
          <a:effectLst/>
        </p:spPr>
        <p:txBody>
          <a:bodyPr>
            <a:spAutoFit/>
          </a:bodyPr>
          <a:lstStyle/>
          <a:p>
            <a:pPr>
              <a:spcBef>
                <a:spcPct val="50000"/>
              </a:spcBef>
              <a:buFontTx/>
              <a:buChar char="•"/>
            </a:pPr>
            <a:r>
              <a:rPr lang="en-US" b="1"/>
              <a:t>  fibrin threads create mesh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12_12.jpg                                                      000168AD&#10;new_server                     B9530081:"/>
          <p:cNvPicPr>
            <a:picLocks noChangeAspect="1" noChangeArrowheads="1"/>
          </p:cNvPicPr>
          <p:nvPr/>
        </p:nvPicPr>
        <p:blipFill>
          <a:blip r:embed="rId2"/>
          <a:srcRect/>
          <a:stretch>
            <a:fillRect/>
          </a:stretch>
        </p:blipFill>
        <p:spPr bwMode="auto">
          <a:xfrm>
            <a:off x="381000" y="685800"/>
            <a:ext cx="8534400" cy="6172200"/>
          </a:xfrm>
          <a:prstGeom prst="rect">
            <a:avLst/>
          </a:prstGeom>
          <a:noFill/>
        </p:spPr>
      </p:pic>
      <p:pic>
        <p:nvPicPr>
          <p:cNvPr id="3" name="Picture 2" descr=" 12_13.jpg                                                      000168B6&#10;new_server                     B9530081:"/>
          <p:cNvPicPr>
            <a:picLocks noChangeAspect="1" noChangeArrowheads="1"/>
          </p:cNvPicPr>
          <p:nvPr/>
        </p:nvPicPr>
        <p:blipFill>
          <a:blip r:embed="rId3"/>
          <a:srcRect/>
          <a:stretch>
            <a:fillRect/>
          </a:stretch>
        </p:blipFill>
        <p:spPr bwMode="auto">
          <a:xfrm>
            <a:off x="457200" y="685800"/>
            <a:ext cx="8458200" cy="617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smtClean="0">
                <a:solidFill>
                  <a:schemeClr val="bg1"/>
                </a:solidFill>
                <a:latin typeface="Times New Roman" pitchFamily="18" charset="0"/>
              </a:rPr>
              <a:t>What the functions of the blood?</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dirty="0" smtClean="0">
                <a:latin typeface="Times New Roman" pitchFamily="18" charset="0"/>
              </a:rPr>
              <a:t>To convey food materials to the body cells and to remove waste products from them</a:t>
            </a:r>
          </a:p>
          <a:p>
            <a:pPr algn="just" eaLnBrk="1" hangingPunct="1">
              <a:lnSpc>
                <a:spcPct val="90000"/>
              </a:lnSpc>
            </a:pPr>
            <a:r>
              <a:rPr lang="en-US" sz="2400" dirty="0" smtClean="0">
                <a:latin typeface="Times New Roman" pitchFamily="18" charset="0"/>
              </a:rPr>
              <a:t>To carry oxygen used in the oxidation of foods  and to remove carbon dioxide  resulting from such oxidation</a:t>
            </a:r>
          </a:p>
          <a:p>
            <a:pPr algn="just" eaLnBrk="1" hangingPunct="1">
              <a:lnSpc>
                <a:spcPct val="90000"/>
              </a:lnSpc>
            </a:pPr>
            <a:r>
              <a:rPr lang="en-US" sz="2400" dirty="0" smtClean="0">
                <a:latin typeface="Times New Roman" pitchFamily="18" charset="0"/>
              </a:rPr>
              <a:t>To transport the initial secretions and vitamins which control the activities of the body</a:t>
            </a:r>
          </a:p>
          <a:p>
            <a:pPr algn="just" eaLnBrk="1" hangingPunct="1">
              <a:lnSpc>
                <a:spcPct val="90000"/>
              </a:lnSpc>
            </a:pPr>
            <a:r>
              <a:rPr lang="en-US" sz="2400" dirty="0" smtClean="0">
                <a:latin typeface="Times New Roman" pitchFamily="18" charset="0"/>
              </a:rPr>
              <a:t>To aid in the control of pH, water content and temperature of the tissue</a:t>
            </a:r>
          </a:p>
          <a:p>
            <a:pPr algn="just" eaLnBrk="1" hangingPunct="1">
              <a:lnSpc>
                <a:spcPct val="90000"/>
              </a:lnSpc>
            </a:pPr>
            <a:r>
              <a:rPr lang="en-US" sz="2400" dirty="0" smtClean="0">
                <a:latin typeface="Times New Roman" pitchFamily="18" charset="0"/>
              </a:rPr>
              <a:t>To assist the body’s defense against bacterial disease by means of antitoxins or by leucocytes which have the ability to destroy 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smtClean="0">
                <a:solidFill>
                  <a:schemeClr val="bg1"/>
                </a:solidFill>
                <a:latin typeface="Times New Roman" pitchFamily="18" charset="0"/>
              </a:rPr>
              <a:t>Disease associated with platelets</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dirty="0" smtClean="0">
                <a:latin typeface="Times New Roman" pitchFamily="18" charset="0"/>
              </a:rPr>
              <a:t>Thrombosis – </a:t>
            </a:r>
            <a:r>
              <a:rPr lang="en-US" sz="2400" dirty="0" smtClean="0">
                <a:latin typeface="Times New Roman" pitchFamily="18" charset="0"/>
              </a:rPr>
              <a:t>intravascular clotting</a:t>
            </a:r>
          </a:p>
          <a:p>
            <a:pPr lvl="1" algn="just" eaLnBrk="1" hangingPunct="1">
              <a:lnSpc>
                <a:spcPct val="90000"/>
              </a:lnSpc>
            </a:pPr>
            <a:r>
              <a:rPr lang="en-US" sz="2000" dirty="0" err="1" smtClean="0">
                <a:latin typeface="Times New Roman" pitchFamily="18" charset="0"/>
              </a:rPr>
              <a:t>Anticlotting</a:t>
            </a:r>
            <a:r>
              <a:rPr lang="en-US" sz="2000" dirty="0" smtClean="0">
                <a:latin typeface="Times New Roman" pitchFamily="18" charset="0"/>
              </a:rPr>
              <a:t> agents : oxalates, citrates, heparin, </a:t>
            </a:r>
            <a:r>
              <a:rPr lang="en-US" sz="2000" dirty="0" err="1" smtClean="0">
                <a:latin typeface="Times New Roman" pitchFamily="18" charset="0"/>
              </a:rPr>
              <a:t>hirudin</a:t>
            </a:r>
            <a:endParaRPr lang="en-US" sz="2000" dirty="0" smtClean="0">
              <a:latin typeface="Times New Roman" pitchFamily="18" charset="0"/>
            </a:endParaRPr>
          </a:p>
          <a:p>
            <a:pPr algn="just" eaLnBrk="1" hangingPunct="1">
              <a:lnSpc>
                <a:spcPct val="90000"/>
              </a:lnSpc>
            </a:pPr>
            <a:endParaRPr lang="en-US" sz="1100" dirty="0" smtClean="0">
              <a:latin typeface="Times New Roman" pitchFamily="18" charset="0"/>
            </a:endParaRPr>
          </a:p>
          <a:p>
            <a:pPr algn="just" eaLnBrk="1" hangingPunct="1">
              <a:lnSpc>
                <a:spcPct val="90000"/>
              </a:lnSpc>
              <a:buNone/>
            </a:pPr>
            <a:r>
              <a:rPr lang="en-US" sz="1800" dirty="0" smtClean="0">
                <a:latin typeface="Times New Roman" pitchFamily="18" charset="0"/>
              </a:rPr>
              <a:t>	</a:t>
            </a:r>
            <a:endParaRPr lang="en-US" sz="1600" dirty="0" smtClean="0">
              <a:latin typeface="Times New Roman" pitchFamily="18" charset="0"/>
            </a:endParaRPr>
          </a:p>
          <a:p>
            <a:pPr marL="342900" lvl="1" indent="-342900" algn="just" eaLnBrk="1" hangingPunct="1">
              <a:lnSpc>
                <a:spcPct val="90000"/>
              </a:lnSpc>
              <a:buFont typeface="Arial" pitchFamily="34" charset="0"/>
              <a:buChar char="•"/>
            </a:pPr>
            <a:r>
              <a:rPr lang="en-US" sz="2400" b="1" dirty="0" smtClean="0">
                <a:latin typeface="Times New Roman" pitchFamily="18" charset="0"/>
              </a:rPr>
              <a:t>Hemophilia – </a:t>
            </a:r>
            <a:r>
              <a:rPr lang="en-US" sz="2400" dirty="0" smtClean="0">
                <a:latin typeface="Times New Roman" pitchFamily="18" charset="0"/>
              </a:rPr>
              <a:t>clotting time of blood is increased or not </a:t>
            </a:r>
            <a:r>
              <a:rPr lang="en-US" sz="2400" dirty="0" smtClean="0">
                <a:latin typeface="Times New Roman" pitchFamily="18" charset="0"/>
              </a:rPr>
              <a:t>at </a:t>
            </a:r>
            <a:r>
              <a:rPr lang="en-US" sz="2400" dirty="0" smtClean="0">
                <a:latin typeface="Times New Roman" pitchFamily="18" charset="0"/>
              </a:rPr>
              <a:t>all caused by lack of </a:t>
            </a:r>
            <a:r>
              <a:rPr lang="en-US" sz="2400" dirty="0" err="1" smtClean="0">
                <a:latin typeface="Times New Roman" pitchFamily="18" charset="0"/>
              </a:rPr>
              <a:t>thromplastin</a:t>
            </a:r>
            <a:endParaRPr lang="en-US" sz="2400" dirty="0" smtClean="0">
              <a:latin typeface="Times New Roman" pitchFamily="18" charset="0"/>
            </a:endParaRPr>
          </a:p>
          <a:p>
            <a:pPr marL="742950" lvl="2" indent="-342900" algn="just" eaLnBrk="1" hangingPunct="1">
              <a:lnSpc>
                <a:spcPct val="90000"/>
              </a:lnSpc>
              <a:buFont typeface="Arial" pitchFamily="34" charset="0"/>
              <a:buChar char="•"/>
            </a:pPr>
            <a:r>
              <a:rPr lang="en-US" sz="2000" dirty="0" smtClean="0">
                <a:latin typeface="Times New Roman" pitchFamily="18" charset="0"/>
              </a:rPr>
              <a:t>Inherited from the female but appears only on 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15975"/>
          </a:xfrm>
          <a:solidFill>
            <a:srgbClr val="A50021"/>
          </a:solidFill>
        </p:spPr>
        <p:txBody>
          <a:bodyPr/>
          <a:lstStyle/>
          <a:p>
            <a:pPr eaLnBrk="1" hangingPunct="1"/>
            <a:r>
              <a:rPr lang="en-US" b="1" smtClean="0">
                <a:solidFill>
                  <a:schemeClr val="bg1"/>
                </a:solidFill>
                <a:latin typeface="Times New Roman" pitchFamily="18" charset="0"/>
              </a:rPr>
              <a:t>Blood Facts</a:t>
            </a:r>
          </a:p>
        </p:txBody>
      </p:sp>
      <p:sp>
        <p:nvSpPr>
          <p:cNvPr id="7172" name="Text Box 4"/>
          <p:cNvSpPr txBox="1">
            <a:spLocks noChangeArrowheads="1"/>
          </p:cNvSpPr>
          <p:nvPr/>
        </p:nvSpPr>
        <p:spPr bwMode="auto">
          <a:xfrm>
            <a:off x="319088" y="1238250"/>
            <a:ext cx="8534400" cy="4791075"/>
          </a:xfrm>
          <a:prstGeom prst="rect">
            <a:avLst/>
          </a:prstGeom>
          <a:noFill/>
          <a:ln w="9525">
            <a:noFill/>
            <a:miter lim="800000"/>
            <a:headEnd/>
            <a:tailEnd/>
          </a:ln>
        </p:spPr>
        <p:txBody>
          <a:bodyPr lIns="91428" tIns="45715" rIns="91428" bIns="45715">
            <a:spAutoFit/>
          </a:bodyPr>
          <a:lstStyle/>
          <a:p>
            <a:pPr algn="just">
              <a:spcBef>
                <a:spcPct val="50000"/>
              </a:spcBef>
            </a:pPr>
            <a:r>
              <a:rPr lang="en-US" sz="2800">
                <a:latin typeface="Times New Roman" pitchFamily="18" charset="0"/>
              </a:rPr>
              <a:t>The average adult has about </a:t>
            </a:r>
            <a:r>
              <a:rPr lang="en-US" sz="2800" b="1">
                <a:latin typeface="Times New Roman" pitchFamily="18" charset="0"/>
              </a:rPr>
              <a:t>FIVE</a:t>
            </a:r>
            <a:r>
              <a:rPr lang="en-US" sz="2800">
                <a:latin typeface="Times New Roman" pitchFamily="18" charset="0"/>
              </a:rPr>
              <a:t> liters of blood inside of their body, which makes up 7-8% of their body weight.</a:t>
            </a:r>
          </a:p>
          <a:p>
            <a:pPr algn="just">
              <a:spcBef>
                <a:spcPct val="50000"/>
              </a:spcBef>
            </a:pPr>
            <a:r>
              <a:rPr lang="en-US" sz="2800">
                <a:latin typeface="Times New Roman" pitchFamily="18" charset="0"/>
              </a:rPr>
              <a:t>Blood is living </a:t>
            </a:r>
            <a:r>
              <a:rPr lang="en-US" sz="2800" b="1">
                <a:latin typeface="Times New Roman" pitchFamily="18" charset="0"/>
              </a:rPr>
              <a:t>tissue</a:t>
            </a:r>
            <a:r>
              <a:rPr lang="en-US" sz="2800">
                <a:latin typeface="Times New Roman" pitchFamily="18" charset="0"/>
              </a:rPr>
              <a:t> that carries oxygen and nutrients to all parts of the body, and carries carbon dioxide and other waste products back to the lungs, kidneys and liver for disposal. It also fights against </a:t>
            </a:r>
            <a:r>
              <a:rPr lang="en-US" sz="2800" b="1">
                <a:latin typeface="Times New Roman" pitchFamily="18" charset="0"/>
              </a:rPr>
              <a:t>infection</a:t>
            </a:r>
            <a:r>
              <a:rPr lang="en-US" sz="2800">
                <a:latin typeface="Times New Roman" pitchFamily="18" charset="0"/>
              </a:rPr>
              <a:t> and helps heal </a:t>
            </a:r>
            <a:r>
              <a:rPr lang="en-US" sz="2800" b="1">
                <a:latin typeface="Times New Roman" pitchFamily="18" charset="0"/>
              </a:rPr>
              <a:t>wounds</a:t>
            </a:r>
            <a:r>
              <a:rPr lang="en-US" sz="2800">
                <a:latin typeface="Times New Roman" pitchFamily="18" charset="0"/>
              </a:rPr>
              <a:t>, so we can stay healthy. </a:t>
            </a:r>
          </a:p>
          <a:p>
            <a:pPr algn="just">
              <a:spcBef>
                <a:spcPct val="50000"/>
              </a:spcBef>
            </a:pPr>
            <a:r>
              <a:rPr lang="en-US" sz="2800">
                <a:latin typeface="Times New Roman" pitchFamily="18" charset="0"/>
              </a:rPr>
              <a:t>There are about one </a:t>
            </a:r>
            <a:r>
              <a:rPr lang="en-US" sz="2800" b="1">
                <a:latin typeface="Times New Roman" pitchFamily="18" charset="0"/>
              </a:rPr>
              <a:t>billion</a:t>
            </a:r>
            <a:r>
              <a:rPr lang="en-US" sz="2800">
                <a:latin typeface="Times New Roman" pitchFamily="18" charset="0"/>
              </a:rPr>
              <a:t> red blood cells in two to three drops of blood. For every </a:t>
            </a:r>
            <a:r>
              <a:rPr lang="en-US" sz="2800" b="1">
                <a:latin typeface="Times New Roman" pitchFamily="18" charset="0"/>
              </a:rPr>
              <a:t>600</a:t>
            </a:r>
            <a:r>
              <a:rPr lang="en-US" sz="2800">
                <a:latin typeface="Times New Roman" pitchFamily="18" charset="0"/>
              </a:rPr>
              <a:t> red blood cells, there are about </a:t>
            </a:r>
            <a:r>
              <a:rPr lang="en-US" sz="2800" b="1">
                <a:latin typeface="Times New Roman" pitchFamily="18" charset="0"/>
              </a:rPr>
              <a:t>40</a:t>
            </a:r>
            <a:r>
              <a:rPr lang="en-US" sz="2800">
                <a:latin typeface="Times New Roman" pitchFamily="18" charset="0"/>
              </a:rPr>
              <a:t> platelets and </a:t>
            </a:r>
            <a:r>
              <a:rPr lang="en-US" sz="2800" b="1">
                <a:latin typeface="Times New Roman" pitchFamily="18" charset="0"/>
              </a:rPr>
              <a:t>one</a:t>
            </a:r>
            <a:r>
              <a:rPr lang="en-US" sz="2800">
                <a:latin typeface="Times New Roman" pitchFamily="18" charset="0"/>
              </a:rPr>
              <a:t> white cell. </a:t>
            </a:r>
          </a:p>
        </p:txBody>
      </p:sp>
      <p:sp>
        <p:nvSpPr>
          <p:cNvPr id="4100" name="Text Box 5"/>
          <p:cNvSpPr txBox="1">
            <a:spLocks noChangeArrowheads="1"/>
          </p:cNvSpPr>
          <p:nvPr/>
        </p:nvSpPr>
        <p:spPr bwMode="auto">
          <a:xfrm>
            <a:off x="762000" y="6477000"/>
            <a:ext cx="7772400" cy="274638"/>
          </a:xfrm>
          <a:prstGeom prst="rect">
            <a:avLst/>
          </a:prstGeom>
          <a:noFill/>
          <a:ln w="9525">
            <a:noFill/>
            <a:miter lim="800000"/>
            <a:headEnd/>
            <a:tailEnd/>
          </a:ln>
        </p:spPr>
        <p:txBody>
          <a:bodyPr lIns="91428" tIns="45715" rIns="91428" bIns="45715">
            <a:spAutoFit/>
          </a:bodyPr>
          <a:lstStyle/>
          <a:p>
            <a:pPr algn="ctr">
              <a:spcBef>
                <a:spcPct val="50000"/>
              </a:spcBef>
            </a:pPr>
            <a:r>
              <a:rPr lang="en-US" sz="1200"/>
              <a:t>http://www.bloodbankofalaska.org/about_blood/index.html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srcRect/>
          <a:stretch>
            <a:fillRect/>
          </a:stretch>
        </p:blipFill>
        <p:spPr bwMode="auto">
          <a:xfrm>
            <a:off x="7391400" y="4800600"/>
            <a:ext cx="1050925" cy="1503363"/>
          </a:xfrm>
          <a:prstGeom prst="rect">
            <a:avLst/>
          </a:prstGeom>
          <a:noFill/>
          <a:ln w="9525">
            <a:noFill/>
            <a:miter lim="800000"/>
            <a:headEnd/>
            <a:tailEnd/>
          </a:ln>
        </p:spPr>
      </p:pic>
      <p:sp>
        <p:nvSpPr>
          <p:cNvPr id="5123" name="Rectangle 2"/>
          <p:cNvSpPr>
            <a:spLocks noGrp="1" noChangeArrowheads="1"/>
          </p:cNvSpPr>
          <p:nvPr>
            <p:ph type="title"/>
          </p:nvPr>
        </p:nvSpPr>
        <p:spPr>
          <a:xfrm>
            <a:off x="0" y="0"/>
            <a:ext cx="9144000" cy="792163"/>
          </a:xfrm>
          <a:solidFill>
            <a:srgbClr val="A50021"/>
          </a:solidFill>
        </p:spPr>
        <p:txBody>
          <a:bodyPr/>
          <a:lstStyle/>
          <a:p>
            <a:pPr eaLnBrk="1" hangingPunct="1"/>
            <a:r>
              <a:rPr lang="en-US" sz="3600" b="1" smtClean="0">
                <a:solidFill>
                  <a:schemeClr val="bg1"/>
                </a:solidFill>
                <a:latin typeface="Times New Roman" pitchFamily="18" charset="0"/>
              </a:rPr>
              <a:t>Genetics of Blood Types</a:t>
            </a:r>
          </a:p>
        </p:txBody>
      </p:sp>
      <p:sp>
        <p:nvSpPr>
          <p:cNvPr id="6147" name="Rectangle 3"/>
          <p:cNvSpPr>
            <a:spLocks noGrp="1" noChangeArrowheads="1"/>
          </p:cNvSpPr>
          <p:nvPr>
            <p:ph type="body" idx="1"/>
          </p:nvPr>
        </p:nvSpPr>
        <p:spPr>
          <a:xfrm>
            <a:off x="457200" y="1066800"/>
            <a:ext cx="8229600" cy="3886200"/>
          </a:xfrm>
        </p:spPr>
        <p:txBody>
          <a:bodyPr/>
          <a:lstStyle/>
          <a:p>
            <a:pPr algn="just" eaLnBrk="1" hangingPunct="1">
              <a:lnSpc>
                <a:spcPct val="90000"/>
              </a:lnSpc>
            </a:pPr>
            <a:r>
              <a:rPr lang="en-US" sz="2800" smtClean="0">
                <a:latin typeface="Times New Roman" pitchFamily="18" charset="0"/>
              </a:rPr>
              <a:t>Your blood type is established before you are </a:t>
            </a:r>
            <a:r>
              <a:rPr lang="en-US" sz="2800" b="1" smtClean="0">
                <a:latin typeface="Times New Roman" pitchFamily="18" charset="0"/>
              </a:rPr>
              <a:t>BORN</a:t>
            </a:r>
            <a:r>
              <a:rPr lang="en-US" sz="2800" smtClean="0">
                <a:latin typeface="Times New Roman" pitchFamily="18" charset="0"/>
              </a:rPr>
              <a:t>, by specific </a:t>
            </a:r>
            <a:r>
              <a:rPr lang="en-US" sz="2800" b="1" smtClean="0">
                <a:latin typeface="Times New Roman" pitchFamily="18" charset="0"/>
              </a:rPr>
              <a:t>GENES</a:t>
            </a:r>
            <a:r>
              <a:rPr lang="en-US" sz="2800" smtClean="0">
                <a:latin typeface="Times New Roman" pitchFamily="18" charset="0"/>
              </a:rPr>
              <a:t> inherited from your parents. </a:t>
            </a:r>
          </a:p>
          <a:p>
            <a:pPr algn="just" eaLnBrk="1" hangingPunct="1">
              <a:lnSpc>
                <a:spcPct val="90000"/>
              </a:lnSpc>
            </a:pPr>
            <a:endParaRPr lang="en-US" sz="2800" smtClean="0">
              <a:latin typeface="Times New Roman" pitchFamily="18" charset="0"/>
            </a:endParaRPr>
          </a:p>
          <a:p>
            <a:pPr algn="just" eaLnBrk="1" hangingPunct="1">
              <a:lnSpc>
                <a:spcPct val="90000"/>
              </a:lnSpc>
            </a:pPr>
            <a:r>
              <a:rPr lang="en-US" sz="2800" smtClean="0">
                <a:latin typeface="Times New Roman" pitchFamily="18" charset="0"/>
              </a:rPr>
              <a:t>You inherit one gene from your </a:t>
            </a:r>
            <a:r>
              <a:rPr lang="en-US" sz="2800" b="1" smtClean="0">
                <a:latin typeface="Times New Roman" pitchFamily="18" charset="0"/>
              </a:rPr>
              <a:t>MOTHER</a:t>
            </a:r>
            <a:r>
              <a:rPr lang="en-US" sz="2800" smtClean="0">
                <a:latin typeface="Times New Roman" pitchFamily="18" charset="0"/>
              </a:rPr>
              <a:t> and one from your </a:t>
            </a:r>
            <a:r>
              <a:rPr lang="en-US" sz="2800" b="1" smtClean="0">
                <a:latin typeface="Times New Roman" pitchFamily="18" charset="0"/>
              </a:rPr>
              <a:t>FATHER.</a:t>
            </a:r>
          </a:p>
          <a:p>
            <a:pPr algn="just" eaLnBrk="1" hangingPunct="1">
              <a:lnSpc>
                <a:spcPct val="90000"/>
              </a:lnSpc>
            </a:pPr>
            <a:endParaRPr lang="en-US" sz="2800" b="1" smtClean="0">
              <a:latin typeface="Times New Roman" pitchFamily="18" charset="0"/>
            </a:endParaRPr>
          </a:p>
          <a:p>
            <a:pPr algn="just" eaLnBrk="1" hangingPunct="1">
              <a:lnSpc>
                <a:spcPct val="90000"/>
              </a:lnSpc>
            </a:pPr>
            <a:r>
              <a:rPr lang="en-US" sz="2800" smtClean="0">
                <a:latin typeface="Times New Roman" pitchFamily="18" charset="0"/>
              </a:rPr>
              <a:t>These genes determine your blood type by causing proteins called </a:t>
            </a:r>
            <a:r>
              <a:rPr lang="en-US" sz="2800" b="1" smtClean="0">
                <a:latin typeface="Times New Roman" pitchFamily="18" charset="0"/>
              </a:rPr>
              <a:t>AGGLUTINOGENS</a:t>
            </a:r>
            <a:r>
              <a:rPr lang="en-US" sz="2800" smtClean="0">
                <a:latin typeface="Times New Roman" pitchFamily="18" charset="0"/>
              </a:rPr>
              <a:t> to exist on the surface of all of your red blood cells.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are blood types?</a:t>
            </a:r>
          </a:p>
        </p:txBody>
      </p:sp>
      <p:grpSp>
        <p:nvGrpSpPr>
          <p:cNvPr id="6147" name="Group 6"/>
          <p:cNvGrpSpPr>
            <a:grpSpLocks/>
          </p:cNvGrpSpPr>
          <p:nvPr/>
        </p:nvGrpSpPr>
        <p:grpSpPr bwMode="auto">
          <a:xfrm>
            <a:off x="1219200" y="3360738"/>
            <a:ext cx="6629400" cy="3268662"/>
            <a:chOff x="720" y="1152"/>
            <a:chExt cx="4203" cy="2620"/>
          </a:xfrm>
        </p:grpSpPr>
        <p:pic>
          <p:nvPicPr>
            <p:cNvPr id="6152" name="Picture 4"/>
            <p:cNvPicPr>
              <a:picLocks noChangeAspect="1" noChangeArrowheads="1"/>
            </p:cNvPicPr>
            <p:nvPr/>
          </p:nvPicPr>
          <p:blipFill>
            <a:blip r:embed="rId2"/>
            <a:srcRect/>
            <a:stretch>
              <a:fillRect/>
            </a:stretch>
          </p:blipFill>
          <p:spPr bwMode="auto">
            <a:xfrm>
              <a:off x="720" y="1152"/>
              <a:ext cx="4203" cy="2450"/>
            </a:xfrm>
            <a:prstGeom prst="rect">
              <a:avLst/>
            </a:prstGeom>
            <a:noFill/>
            <a:ln w="9525">
              <a:noFill/>
              <a:miter lim="800000"/>
              <a:headEnd/>
              <a:tailEnd/>
            </a:ln>
          </p:spPr>
        </p:pic>
        <p:sp>
          <p:nvSpPr>
            <p:cNvPr id="6153" name="Text Box 5"/>
            <p:cNvSpPr txBox="1">
              <a:spLocks noChangeArrowheads="1"/>
            </p:cNvSpPr>
            <p:nvPr/>
          </p:nvSpPr>
          <p:spPr bwMode="auto">
            <a:xfrm>
              <a:off x="1334" y="3551"/>
              <a:ext cx="2976" cy="221"/>
            </a:xfrm>
            <a:prstGeom prst="rect">
              <a:avLst/>
            </a:prstGeom>
            <a:noFill/>
            <a:ln w="9525">
              <a:noFill/>
              <a:miter lim="800000"/>
              <a:headEnd/>
              <a:tailEnd/>
            </a:ln>
          </p:spPr>
          <p:txBody>
            <a:bodyPr lIns="91428" tIns="45715" rIns="91428" bIns="45715">
              <a:spAutoFit/>
            </a:bodyPr>
            <a:lstStyle/>
            <a:p>
              <a:pPr algn="ctr">
                <a:spcBef>
                  <a:spcPct val="50000"/>
                </a:spcBef>
              </a:pPr>
              <a:r>
                <a:rPr lang="en-US" sz="1200">
                  <a:latin typeface="Times New Roman" pitchFamily="18" charset="0"/>
                </a:rPr>
                <a:t>http://learn.genetics.utah.edu/units/basics/blood/types.cfm</a:t>
              </a:r>
            </a:p>
          </p:txBody>
        </p:sp>
      </p:grpSp>
      <p:grpSp>
        <p:nvGrpSpPr>
          <p:cNvPr id="6148" name="Group 20"/>
          <p:cNvGrpSpPr>
            <a:grpSpLocks/>
          </p:cNvGrpSpPr>
          <p:nvPr/>
        </p:nvGrpSpPr>
        <p:grpSpPr bwMode="auto">
          <a:xfrm>
            <a:off x="457200" y="1219200"/>
            <a:ext cx="8001000" cy="1622425"/>
            <a:chOff x="240" y="912"/>
            <a:chExt cx="5040" cy="1022"/>
          </a:xfrm>
        </p:grpSpPr>
        <p:sp>
          <p:nvSpPr>
            <p:cNvPr id="6150" name="Text Box 7"/>
            <p:cNvSpPr txBox="1">
              <a:spLocks noChangeArrowheads="1"/>
            </p:cNvSpPr>
            <p:nvPr/>
          </p:nvSpPr>
          <p:spPr bwMode="auto">
            <a:xfrm>
              <a:off x="240" y="1056"/>
              <a:ext cx="3312" cy="748"/>
            </a:xfrm>
            <a:prstGeom prst="rect">
              <a:avLst/>
            </a:prstGeom>
            <a:noFill/>
            <a:ln w="9525">
              <a:noFill/>
              <a:miter lim="800000"/>
              <a:headEnd/>
              <a:tailEnd/>
            </a:ln>
          </p:spPr>
          <p:txBody>
            <a:bodyPr lIns="91428" tIns="45715" rIns="91428" bIns="45715">
              <a:spAutoFit/>
            </a:bodyPr>
            <a:lstStyle/>
            <a:p>
              <a:pPr algn="just">
                <a:spcBef>
                  <a:spcPct val="50000"/>
                </a:spcBef>
              </a:pPr>
              <a:r>
                <a:rPr lang="en-US" sz="2400">
                  <a:latin typeface="Times New Roman" pitchFamily="18" charset="0"/>
                </a:rPr>
                <a:t>There are 3 alleles or genes for blood type:  A, B, &amp; O. Since we have 2 genes, there are 6 possible combinations.</a:t>
              </a:r>
            </a:p>
          </p:txBody>
        </p:sp>
        <p:sp>
          <p:nvSpPr>
            <p:cNvPr id="6151" name="Text Box 8"/>
            <p:cNvSpPr txBox="1">
              <a:spLocks noChangeArrowheads="1"/>
            </p:cNvSpPr>
            <p:nvPr/>
          </p:nvSpPr>
          <p:spPr bwMode="auto">
            <a:xfrm>
              <a:off x="3744" y="912"/>
              <a:ext cx="1536" cy="1022"/>
            </a:xfrm>
            <a:prstGeom prst="rect">
              <a:avLst/>
            </a:prstGeom>
            <a:noFill/>
            <a:ln w="19050">
              <a:solidFill>
                <a:schemeClr val="tx1"/>
              </a:solidFill>
              <a:miter lim="800000"/>
              <a:headEnd/>
              <a:tailEnd/>
            </a:ln>
          </p:spPr>
          <p:txBody>
            <a:bodyPr lIns="91428" tIns="45715" rIns="91428" bIns="45715">
              <a:spAutoFit/>
            </a:bodyPr>
            <a:lstStyle/>
            <a:p>
              <a:pPr algn="ctr">
                <a:spcBef>
                  <a:spcPct val="50000"/>
                </a:spcBef>
              </a:pPr>
              <a:r>
                <a:rPr lang="en-US" b="1">
                  <a:latin typeface="Times New Roman" pitchFamily="18" charset="0"/>
                </a:rPr>
                <a:t>Blood Types</a:t>
              </a:r>
            </a:p>
            <a:p>
              <a:pPr algn="ctr">
                <a:spcBef>
                  <a:spcPct val="50000"/>
                </a:spcBef>
              </a:pPr>
              <a:r>
                <a:rPr lang="en-US" b="1">
                  <a:latin typeface="Times New Roman" pitchFamily="18" charset="0"/>
                </a:rPr>
                <a:t>AA or AO = Type A</a:t>
              </a:r>
              <a:br>
                <a:rPr lang="en-US" b="1">
                  <a:latin typeface="Times New Roman" pitchFamily="18" charset="0"/>
                </a:rPr>
              </a:br>
              <a:r>
                <a:rPr lang="en-US" b="1">
                  <a:latin typeface="Times New Roman" pitchFamily="18" charset="0"/>
                </a:rPr>
                <a:t>BB or BO = Type B</a:t>
              </a:r>
              <a:br>
                <a:rPr lang="en-US" b="1">
                  <a:latin typeface="Times New Roman" pitchFamily="18" charset="0"/>
                </a:rPr>
              </a:br>
              <a:r>
                <a:rPr lang="en-US" b="1">
                  <a:latin typeface="Times New Roman" pitchFamily="18" charset="0"/>
                </a:rPr>
                <a:t>OO = Type O</a:t>
              </a:r>
              <a:br>
                <a:rPr lang="en-US" b="1">
                  <a:latin typeface="Times New Roman" pitchFamily="18" charset="0"/>
                </a:rPr>
              </a:br>
              <a:r>
                <a:rPr lang="en-US" b="1">
                  <a:latin typeface="Times New Roman" pitchFamily="18" charset="0"/>
                </a:rPr>
                <a:t>AB = Type AB</a:t>
              </a:r>
            </a:p>
          </p:txBody>
        </p:sp>
      </p:grpSp>
      <p:sp>
        <p:nvSpPr>
          <p:cNvPr id="9" name="AutoShape 29"/>
          <p:cNvSpPr>
            <a:spLocks noChangeArrowheads="1"/>
          </p:cNvSpPr>
          <p:nvPr/>
        </p:nvSpPr>
        <p:spPr bwMode="auto">
          <a:xfrm>
            <a:off x="8229600" y="9906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 12_16.jpg                                                      000168AD&#10;new_server                     B9530081:"/>
          <p:cNvPicPr>
            <a:picLocks noChangeAspect="1" noChangeArrowheads="1"/>
          </p:cNvPicPr>
          <p:nvPr/>
        </p:nvPicPr>
        <p:blipFill>
          <a:blip r:embed="rId2"/>
          <a:srcRect/>
          <a:stretch>
            <a:fillRect/>
          </a:stretch>
        </p:blipFill>
        <p:spPr bwMode="auto">
          <a:xfrm>
            <a:off x="304800" y="609600"/>
            <a:ext cx="8839200" cy="6248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How common is your blood type?</a:t>
            </a:r>
          </a:p>
        </p:txBody>
      </p:sp>
      <p:pic>
        <p:nvPicPr>
          <p:cNvPr id="7171" name="Picture 2"/>
          <p:cNvPicPr>
            <a:picLocks noChangeAspect="1" noChangeArrowheads="1"/>
          </p:cNvPicPr>
          <p:nvPr/>
        </p:nvPicPr>
        <p:blipFill>
          <a:blip r:embed="rId2"/>
          <a:srcRect l="9241" t="53763" r="59677" b="15323"/>
          <a:stretch>
            <a:fillRect/>
          </a:stretch>
        </p:blipFill>
        <p:spPr bwMode="auto">
          <a:xfrm>
            <a:off x="966788" y="1524000"/>
            <a:ext cx="7110412" cy="4419600"/>
          </a:xfrm>
          <a:prstGeom prst="rect">
            <a:avLst/>
          </a:prstGeom>
          <a:noFill/>
          <a:ln w="9525">
            <a:noFill/>
            <a:miter lim="800000"/>
            <a:headEnd/>
            <a:tailEnd/>
          </a:ln>
        </p:spPr>
      </p:pic>
      <p:sp>
        <p:nvSpPr>
          <p:cNvPr id="10" name="TextBox 9"/>
          <p:cNvSpPr txBox="1">
            <a:spLocks noChangeArrowheads="1"/>
          </p:cNvSpPr>
          <p:nvPr/>
        </p:nvSpPr>
        <p:spPr bwMode="auto">
          <a:xfrm>
            <a:off x="7729538" y="21336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46.1%</a:t>
            </a:r>
          </a:p>
        </p:txBody>
      </p:sp>
      <p:sp>
        <p:nvSpPr>
          <p:cNvPr id="11" name="TextBox 10"/>
          <p:cNvSpPr txBox="1">
            <a:spLocks noChangeArrowheads="1"/>
          </p:cNvSpPr>
          <p:nvPr/>
        </p:nvSpPr>
        <p:spPr bwMode="auto">
          <a:xfrm>
            <a:off x="7729538" y="31242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38.8%</a:t>
            </a:r>
          </a:p>
        </p:txBody>
      </p:sp>
      <p:sp>
        <p:nvSpPr>
          <p:cNvPr id="12" name="TextBox 11"/>
          <p:cNvSpPr txBox="1">
            <a:spLocks noChangeArrowheads="1"/>
          </p:cNvSpPr>
          <p:nvPr/>
        </p:nvSpPr>
        <p:spPr bwMode="auto">
          <a:xfrm>
            <a:off x="7729538" y="39624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11.1%</a:t>
            </a:r>
          </a:p>
        </p:txBody>
      </p:sp>
      <p:sp>
        <p:nvSpPr>
          <p:cNvPr id="13" name="TextBox 12"/>
          <p:cNvSpPr txBox="1">
            <a:spLocks noChangeArrowheads="1"/>
          </p:cNvSpPr>
          <p:nvPr/>
        </p:nvSpPr>
        <p:spPr bwMode="auto">
          <a:xfrm>
            <a:off x="7729538" y="4876800"/>
            <a:ext cx="1143000" cy="523875"/>
          </a:xfrm>
          <a:prstGeom prst="rect">
            <a:avLst/>
          </a:prstGeom>
          <a:solidFill>
            <a:srgbClr val="FFFF00"/>
          </a:solidFill>
          <a:ln w="9525">
            <a:noFill/>
            <a:miter lim="800000"/>
            <a:headEnd/>
            <a:tailEnd/>
          </a:ln>
        </p:spPr>
        <p:txBody>
          <a:bodyPr>
            <a:spAutoFit/>
          </a:bodyPr>
          <a:lstStyle/>
          <a:p>
            <a:pPr algn="ctr"/>
            <a:r>
              <a:rPr lang="en-US" sz="2800">
                <a:latin typeface="Times New Roman" pitchFamily="18" charset="0"/>
                <a:cs typeface="Times New Roman" pitchFamily="18" charset="0"/>
              </a:rPr>
              <a:t>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Blood Transfusions</a:t>
            </a:r>
          </a:p>
        </p:txBody>
      </p:sp>
      <p:sp>
        <p:nvSpPr>
          <p:cNvPr id="8195" name="TextBox 4"/>
          <p:cNvSpPr txBox="1">
            <a:spLocks noChangeArrowheads="1"/>
          </p:cNvSpPr>
          <p:nvPr/>
        </p:nvSpPr>
        <p:spPr bwMode="auto">
          <a:xfrm>
            <a:off x="228600" y="1143000"/>
            <a:ext cx="8610600" cy="1477963"/>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A </a:t>
            </a:r>
            <a:r>
              <a:rPr lang="en-US" b="1">
                <a:latin typeface="Times New Roman" pitchFamily="18" charset="0"/>
                <a:cs typeface="Times New Roman" pitchFamily="18" charset="0"/>
              </a:rPr>
              <a:t>blood transfusion </a:t>
            </a:r>
            <a:r>
              <a:rPr lang="en-US">
                <a:latin typeface="Times New Roman" pitchFamily="18" charset="0"/>
                <a:cs typeface="Times New Roman" pitchFamily="18" charset="0"/>
              </a:rPr>
              <a:t>is a procedure in which blood is given to a patient through an intravenous (IV) line in one of the blood vessels. Blood transfusions are done to replace blood lost during surgery or a serious injury. A transfusion also may be done if a person’s body can't make blood properly because of an illness. </a:t>
            </a:r>
          </a:p>
          <a:p>
            <a:pPr algn="just"/>
            <a:endParaRPr lang="en-US">
              <a:latin typeface="Times New Roman" pitchFamily="18" charset="0"/>
              <a:cs typeface="Times New Roman" pitchFamily="18" charset="0"/>
            </a:endParaRPr>
          </a:p>
        </p:txBody>
      </p:sp>
      <p:sp>
        <p:nvSpPr>
          <p:cNvPr id="8196"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8197" name="Group 1"/>
          <p:cNvGrpSpPr>
            <a:grpSpLocks noChangeAspect="1"/>
          </p:cNvGrpSpPr>
          <p:nvPr/>
        </p:nvGrpSpPr>
        <p:grpSpPr bwMode="auto">
          <a:xfrm>
            <a:off x="4572000" y="2743200"/>
            <a:ext cx="3733800" cy="3763963"/>
            <a:chOff x="1200" y="1260"/>
            <a:chExt cx="3690" cy="3720"/>
          </a:xfrm>
        </p:grpSpPr>
        <p:sp>
          <p:nvSpPr>
            <p:cNvPr id="8202" name="AutoShape 21"/>
            <p:cNvSpPr>
              <a:spLocks noChangeAspect="1" noChangeArrowheads="1" noTextEdit="1"/>
            </p:cNvSpPr>
            <p:nvPr/>
          </p:nvSpPr>
          <p:spPr bwMode="auto">
            <a:xfrm>
              <a:off x="1200" y="1260"/>
              <a:ext cx="3690" cy="3720"/>
            </a:xfrm>
            <a:prstGeom prst="rect">
              <a:avLst/>
            </a:prstGeom>
            <a:noFill/>
            <a:ln w="9525">
              <a:noFill/>
              <a:miter lim="800000"/>
              <a:headEnd/>
              <a:tailEnd/>
            </a:ln>
          </p:spPr>
          <p:txBody>
            <a:bodyPr/>
            <a:lstStyle/>
            <a:p>
              <a:endParaRPr lang="en-US"/>
            </a:p>
          </p:txBody>
        </p:sp>
        <p:grpSp>
          <p:nvGrpSpPr>
            <p:cNvPr id="8203" name="Group 2"/>
            <p:cNvGrpSpPr>
              <a:grpSpLocks/>
            </p:cNvGrpSpPr>
            <p:nvPr/>
          </p:nvGrpSpPr>
          <p:grpSpPr bwMode="auto">
            <a:xfrm>
              <a:off x="1498" y="1470"/>
              <a:ext cx="3039" cy="3165"/>
              <a:chOff x="1498" y="1470"/>
              <a:chExt cx="3039" cy="3165"/>
            </a:xfrm>
          </p:grpSpPr>
          <p:grpSp>
            <p:nvGrpSpPr>
              <p:cNvPr id="8204" name="Group 14"/>
              <p:cNvGrpSpPr>
                <a:grpSpLocks/>
              </p:cNvGrpSpPr>
              <p:nvPr/>
            </p:nvGrpSpPr>
            <p:grpSpPr bwMode="auto">
              <a:xfrm>
                <a:off x="1498" y="2550"/>
                <a:ext cx="3039" cy="855"/>
                <a:chOff x="1108" y="2595"/>
                <a:chExt cx="3039" cy="855"/>
              </a:xfrm>
            </p:grpSpPr>
            <p:grpSp>
              <p:nvGrpSpPr>
                <p:cNvPr id="8216" name="Group 18"/>
                <p:cNvGrpSpPr>
                  <a:grpSpLocks/>
                </p:cNvGrpSpPr>
                <p:nvPr/>
              </p:nvGrpSpPr>
              <p:grpSpPr bwMode="auto">
                <a:xfrm>
                  <a:off x="1108" y="2595"/>
                  <a:ext cx="856" cy="855"/>
                  <a:chOff x="1108" y="2295"/>
                  <a:chExt cx="856" cy="855"/>
                </a:xfrm>
              </p:grpSpPr>
              <p:sp>
                <p:nvSpPr>
                  <p:cNvPr id="20500" name="Oval 20"/>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2" name="WordArt 19"/>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A</a:t>
                    </a:r>
                  </a:p>
                </p:txBody>
              </p:sp>
            </p:grpSp>
            <p:grpSp>
              <p:nvGrpSpPr>
                <p:cNvPr id="8217" name="Group 15"/>
                <p:cNvGrpSpPr>
                  <a:grpSpLocks/>
                </p:cNvGrpSpPr>
                <p:nvPr/>
              </p:nvGrpSpPr>
              <p:grpSpPr bwMode="auto">
                <a:xfrm>
                  <a:off x="3291" y="2595"/>
                  <a:ext cx="856" cy="855"/>
                  <a:chOff x="2363" y="2295"/>
                  <a:chExt cx="856" cy="855"/>
                </a:xfrm>
              </p:grpSpPr>
              <p:sp>
                <p:nvSpPr>
                  <p:cNvPr id="20497" name="Oval 17"/>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8219" name="WordArt 16"/>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B</a:t>
                    </a:r>
                  </a:p>
                </p:txBody>
              </p:sp>
            </p:grpSp>
          </p:grpSp>
          <p:grpSp>
            <p:nvGrpSpPr>
              <p:cNvPr id="8205" name="Group 11"/>
              <p:cNvGrpSpPr>
                <a:grpSpLocks/>
              </p:cNvGrpSpPr>
              <p:nvPr/>
            </p:nvGrpSpPr>
            <p:grpSpPr bwMode="auto">
              <a:xfrm>
                <a:off x="2590" y="1470"/>
                <a:ext cx="856" cy="855"/>
                <a:chOff x="1724" y="1305"/>
                <a:chExt cx="856" cy="855"/>
              </a:xfrm>
            </p:grpSpPr>
            <p:sp>
              <p:nvSpPr>
                <p:cNvPr id="20493" name="Oval 13"/>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8215" name="WordArt 12"/>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O</a:t>
                  </a:r>
                </a:p>
              </p:txBody>
            </p:sp>
          </p:grpSp>
          <p:grpSp>
            <p:nvGrpSpPr>
              <p:cNvPr id="8206" name="Group 8"/>
              <p:cNvGrpSpPr>
                <a:grpSpLocks/>
              </p:cNvGrpSpPr>
              <p:nvPr/>
            </p:nvGrpSpPr>
            <p:grpSpPr bwMode="auto">
              <a:xfrm>
                <a:off x="2589" y="3780"/>
                <a:ext cx="856" cy="855"/>
                <a:chOff x="1747" y="3285"/>
                <a:chExt cx="856" cy="855"/>
              </a:xfrm>
            </p:grpSpPr>
            <p:sp>
              <p:nvSpPr>
                <p:cNvPr id="20490" name="Oval 10"/>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8213" name="WordArt 9"/>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a:rPr>
                    <a:t>AB</a:t>
                  </a:r>
                </a:p>
              </p:txBody>
            </p:sp>
          </p:grpSp>
          <p:cxnSp>
            <p:nvCxnSpPr>
              <p:cNvPr id="8207" name="AutoShape 7"/>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p:spPr>
          </p:cxnSp>
          <p:cxnSp>
            <p:nvCxnSpPr>
              <p:cNvPr id="8208" name="AutoShape 6"/>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p:spPr>
          </p:cxnSp>
          <p:cxnSp>
            <p:nvCxnSpPr>
              <p:cNvPr id="8209" name="AutoShape 5"/>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p:spPr>
          </p:cxnSp>
          <p:cxnSp>
            <p:nvCxnSpPr>
              <p:cNvPr id="8210" name="AutoShape 4"/>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p:spPr>
          </p:cxnSp>
          <p:cxnSp>
            <p:nvCxnSpPr>
              <p:cNvPr id="8211" name="AutoShape 3"/>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p:spPr>
          </p:cxnSp>
        </p:grpSp>
      </p:grpSp>
      <p:sp>
        <p:nvSpPr>
          <p:cNvPr id="8198" name="TextBox 26"/>
          <p:cNvSpPr txBox="1">
            <a:spLocks noChangeArrowheads="1"/>
          </p:cNvSpPr>
          <p:nvPr/>
        </p:nvSpPr>
        <p:spPr bwMode="auto">
          <a:xfrm>
            <a:off x="304800" y="2667000"/>
            <a:ext cx="4038600" cy="3416300"/>
          </a:xfrm>
          <a:prstGeom prst="rect">
            <a:avLst/>
          </a:prstGeom>
          <a:noFill/>
          <a:ln w="9525">
            <a:noFill/>
            <a:miter lim="800000"/>
            <a:headEnd/>
            <a:tailEnd/>
          </a:ln>
        </p:spPr>
        <p:txBody>
          <a:bodyPr>
            <a:spAutoFit/>
          </a:bodyPr>
          <a:lstStyle/>
          <a:p>
            <a:pPr algn="just"/>
            <a:r>
              <a:rPr lang="en-US" b="1">
                <a:latin typeface="Times New Roman" pitchFamily="18" charset="0"/>
                <a:cs typeface="Times New Roman" pitchFamily="18" charset="0"/>
              </a:rPr>
              <a:t>Who can give you blood?</a:t>
            </a:r>
          </a:p>
          <a:p>
            <a:pPr algn="just"/>
            <a:endParaRPr lang="en-US" b="1">
              <a:latin typeface="Times New Roman" pitchFamily="18" charset="0"/>
              <a:cs typeface="Times New Roman" pitchFamily="18" charset="0"/>
            </a:endParaRPr>
          </a:p>
          <a:p>
            <a:pPr algn="just"/>
            <a:r>
              <a:rPr lang="en-US">
                <a:latin typeface="Times New Roman" pitchFamily="18" charset="0"/>
                <a:cs typeface="Times New Roman" pitchFamily="18" charset="0"/>
              </a:rPr>
              <a:t>People with </a:t>
            </a:r>
            <a:r>
              <a:rPr lang="en-US" b="1">
                <a:latin typeface="Times New Roman" pitchFamily="18" charset="0"/>
                <a:cs typeface="Times New Roman" pitchFamily="18" charset="0"/>
              </a:rPr>
              <a:t>TYPE O </a:t>
            </a:r>
            <a:r>
              <a:rPr lang="en-US">
                <a:latin typeface="Times New Roman" pitchFamily="18" charset="0"/>
                <a:cs typeface="Times New Roman" pitchFamily="18" charset="0"/>
              </a:rPr>
              <a:t>blood are called </a:t>
            </a:r>
            <a:r>
              <a:rPr lang="en-US" b="1">
                <a:latin typeface="Times New Roman" pitchFamily="18" charset="0"/>
                <a:cs typeface="Times New Roman" pitchFamily="18" charset="0"/>
              </a:rPr>
              <a:t>Universal Donors, </a:t>
            </a:r>
            <a:r>
              <a:rPr lang="en-US">
                <a:latin typeface="Times New Roman" pitchFamily="18" charset="0"/>
                <a:cs typeface="Times New Roman" pitchFamily="18" charset="0"/>
              </a:rPr>
              <a:t>because they can give blood to any blood type.</a:t>
            </a:r>
          </a:p>
          <a:p>
            <a:pPr algn="just"/>
            <a:endParaRPr lang="en-US">
              <a:latin typeface="Times New Roman" pitchFamily="18" charset="0"/>
              <a:cs typeface="Times New Roman" pitchFamily="18" charset="0"/>
            </a:endParaRPr>
          </a:p>
          <a:p>
            <a:pPr algn="just"/>
            <a:r>
              <a:rPr lang="en-US">
                <a:latin typeface="Times New Roman" pitchFamily="18" charset="0"/>
                <a:cs typeface="Times New Roman" pitchFamily="18" charset="0"/>
              </a:rPr>
              <a:t>People with </a:t>
            </a:r>
            <a:r>
              <a:rPr lang="en-US" b="1">
                <a:latin typeface="Times New Roman" pitchFamily="18" charset="0"/>
                <a:cs typeface="Times New Roman" pitchFamily="18" charset="0"/>
              </a:rPr>
              <a:t>TYPE AB </a:t>
            </a:r>
            <a:r>
              <a:rPr lang="en-US">
                <a:latin typeface="Times New Roman" pitchFamily="18" charset="0"/>
                <a:cs typeface="Times New Roman" pitchFamily="18" charset="0"/>
              </a:rPr>
              <a:t>blood are called </a:t>
            </a:r>
            <a:r>
              <a:rPr lang="en-US" b="1">
                <a:latin typeface="Times New Roman" pitchFamily="18" charset="0"/>
                <a:cs typeface="Times New Roman" pitchFamily="18" charset="0"/>
              </a:rPr>
              <a:t>Universal Recipients, </a:t>
            </a:r>
            <a:r>
              <a:rPr lang="en-US">
                <a:latin typeface="Times New Roman" pitchFamily="18" charset="0"/>
                <a:cs typeface="Times New Roman" pitchFamily="18" charset="0"/>
              </a:rPr>
              <a:t>because they can receive any blood type.</a:t>
            </a:r>
          </a:p>
          <a:p>
            <a:endParaRPr lang="en-US">
              <a:latin typeface="Times New Roman" pitchFamily="18" charset="0"/>
              <a:cs typeface="Times New Roman" pitchFamily="18" charset="0"/>
            </a:endParaRPr>
          </a:p>
          <a:p>
            <a:r>
              <a:rPr lang="en-US" b="1">
                <a:latin typeface="Times New Roman" pitchFamily="18" charset="0"/>
                <a:cs typeface="Times New Roman" pitchFamily="18" charset="0"/>
              </a:rPr>
              <a:t>Rh + </a:t>
            </a:r>
            <a:r>
              <a:rPr lang="en-US" b="1">
                <a:latin typeface="Times New Roman" pitchFamily="18" charset="0"/>
                <a:cs typeface="Times New Roman" pitchFamily="18" charset="0"/>
                <a:sym typeface="Wingdings" pitchFamily="2" charset="2"/>
              </a:rPr>
              <a:t></a:t>
            </a:r>
            <a:r>
              <a:rPr lang="en-US" b="1">
                <a:latin typeface="Times New Roman" pitchFamily="18" charset="0"/>
                <a:cs typeface="Times New Roman" pitchFamily="18" charset="0"/>
              </a:rPr>
              <a:t> Can receive + or -    </a:t>
            </a:r>
          </a:p>
          <a:p>
            <a:r>
              <a:rPr lang="en-US" b="1">
                <a:latin typeface="Times New Roman" pitchFamily="18" charset="0"/>
                <a:cs typeface="Times New Roman" pitchFamily="18" charset="0"/>
              </a:rPr>
              <a:t>Rh - </a:t>
            </a:r>
            <a:r>
              <a:rPr lang="en-US" b="1">
                <a:latin typeface="Times New Roman" pitchFamily="18" charset="0"/>
                <a:cs typeface="Times New Roman" pitchFamily="18" charset="0"/>
                <a:sym typeface="Wingdings" pitchFamily="2" charset="2"/>
              </a:rPr>
              <a:t></a:t>
            </a:r>
            <a:r>
              <a:rPr lang="en-US" b="1">
                <a:latin typeface="Times New Roman" pitchFamily="18" charset="0"/>
                <a:cs typeface="Times New Roman" pitchFamily="18" charset="0"/>
              </a:rPr>
              <a:t> Can only receive -</a:t>
            </a:r>
            <a:endParaRPr lang="en-US">
              <a:latin typeface="Times New Roman" pitchFamily="18" charset="0"/>
              <a:cs typeface="Times New Roman" pitchFamily="18" charset="0"/>
            </a:endParaRPr>
          </a:p>
        </p:txBody>
      </p:sp>
      <p:sp>
        <p:nvSpPr>
          <p:cNvPr id="8199" name="TextBox 27"/>
          <p:cNvSpPr txBox="1">
            <a:spLocks noChangeArrowheads="1"/>
          </p:cNvSpPr>
          <p:nvPr/>
        </p:nvSpPr>
        <p:spPr bwMode="auto">
          <a:xfrm>
            <a:off x="6553200" y="2743200"/>
            <a:ext cx="1981200" cy="381000"/>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Universal Donor</a:t>
            </a:r>
          </a:p>
        </p:txBody>
      </p:sp>
      <p:sp>
        <p:nvSpPr>
          <p:cNvPr id="8200" name="TextBox 28"/>
          <p:cNvSpPr txBox="1">
            <a:spLocks noChangeArrowheads="1"/>
          </p:cNvSpPr>
          <p:nvPr/>
        </p:nvSpPr>
        <p:spPr bwMode="auto">
          <a:xfrm>
            <a:off x="6629400" y="6019800"/>
            <a:ext cx="21336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Universal Recipient</a:t>
            </a:r>
          </a:p>
        </p:txBody>
      </p:sp>
      <p:sp>
        <p:nvSpPr>
          <p:cNvPr id="8221" name="AutoShape 29"/>
          <p:cNvSpPr>
            <a:spLocks noChangeArrowheads="1"/>
          </p:cNvSpPr>
          <p:nvPr/>
        </p:nvSpPr>
        <p:spPr bwMode="auto">
          <a:xfrm>
            <a:off x="7696200" y="51054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Rh Factors</a:t>
            </a:r>
          </a:p>
        </p:txBody>
      </p:sp>
      <p:sp>
        <p:nvSpPr>
          <p:cNvPr id="9219" name="Rectangle 3"/>
          <p:cNvSpPr>
            <a:spLocks noGrp="1" noChangeArrowheads="1"/>
          </p:cNvSpPr>
          <p:nvPr>
            <p:ph type="body" idx="1"/>
          </p:nvPr>
        </p:nvSpPr>
        <p:spPr>
          <a:xfrm>
            <a:off x="228600" y="990600"/>
            <a:ext cx="6248400" cy="4953000"/>
          </a:xfrm>
        </p:spPr>
        <p:txBody>
          <a:bodyPr/>
          <a:lstStyle/>
          <a:p>
            <a:pPr algn="just" eaLnBrk="1" hangingPunct="1">
              <a:lnSpc>
                <a:spcPct val="90000"/>
              </a:lnSpc>
            </a:pPr>
            <a:r>
              <a:rPr lang="en-US" sz="2400" smtClean="0">
                <a:latin typeface="Times New Roman" pitchFamily="18" charset="0"/>
              </a:rPr>
              <a:t>Scientists sometimes study </a:t>
            </a:r>
            <a:r>
              <a:rPr lang="en-US" sz="2400" b="1" smtClean="0">
                <a:latin typeface="Times New Roman" pitchFamily="18" charset="0"/>
              </a:rPr>
              <a:t>Rhesus</a:t>
            </a:r>
            <a:r>
              <a:rPr lang="en-US" sz="2400" smtClean="0">
                <a:latin typeface="Times New Roman" pitchFamily="18" charset="0"/>
              </a:rPr>
              <a:t> </a:t>
            </a:r>
            <a:r>
              <a:rPr lang="en-US" sz="2400" b="1" smtClean="0">
                <a:latin typeface="Times New Roman" pitchFamily="18" charset="0"/>
              </a:rPr>
              <a:t>monkeys</a:t>
            </a:r>
            <a:r>
              <a:rPr lang="en-US" sz="2400" smtClean="0">
                <a:latin typeface="Times New Roman" pitchFamily="18" charset="0"/>
              </a:rPr>
              <a:t> to learn more about the human anatomy because there are certain similarities between the two species. While studying Rhesus monkeys, a certain blood protein was discovered. This protein is also present in the blood of some people. Other people, however, do not have the protein. </a:t>
            </a:r>
          </a:p>
          <a:p>
            <a:pPr algn="just" eaLnBrk="1" hangingPunct="1">
              <a:lnSpc>
                <a:spcPct val="90000"/>
              </a:lnSpc>
            </a:pPr>
            <a:r>
              <a:rPr lang="en-US" sz="2400" smtClean="0">
                <a:latin typeface="Times New Roman" pitchFamily="18" charset="0"/>
              </a:rPr>
              <a:t>The presence of the protein, or lack of it, is referred to as the Rh (for </a:t>
            </a:r>
            <a:r>
              <a:rPr lang="en-US" sz="2400" b="1" smtClean="0">
                <a:latin typeface="Times New Roman" pitchFamily="18" charset="0"/>
              </a:rPr>
              <a:t>Rhesus</a:t>
            </a:r>
            <a:r>
              <a:rPr lang="en-US" sz="2400" smtClean="0">
                <a:latin typeface="Times New Roman" pitchFamily="18" charset="0"/>
              </a:rPr>
              <a:t>) factor. </a:t>
            </a:r>
          </a:p>
          <a:p>
            <a:pPr algn="just" eaLnBrk="1" hangingPunct="1">
              <a:lnSpc>
                <a:spcPct val="90000"/>
              </a:lnSpc>
            </a:pPr>
            <a:r>
              <a:rPr lang="en-US" sz="2400" smtClean="0">
                <a:latin typeface="Times New Roman" pitchFamily="18" charset="0"/>
              </a:rPr>
              <a:t>If your blood does contain the protein, your blood is said to be Rh </a:t>
            </a:r>
            <a:r>
              <a:rPr lang="en-US" sz="2400" b="1" smtClean="0">
                <a:latin typeface="Times New Roman" pitchFamily="18" charset="0"/>
              </a:rPr>
              <a:t>positive</a:t>
            </a:r>
            <a:r>
              <a:rPr lang="en-US" sz="2400" smtClean="0">
                <a:latin typeface="Times New Roman" pitchFamily="18" charset="0"/>
              </a:rPr>
              <a:t> (Rh+). If your blood does not contain the protein, your blood is said to be Rh </a:t>
            </a:r>
            <a:r>
              <a:rPr lang="en-US" sz="2400" b="1" smtClean="0">
                <a:latin typeface="Times New Roman" pitchFamily="18" charset="0"/>
              </a:rPr>
              <a:t>negative</a:t>
            </a:r>
            <a:r>
              <a:rPr lang="en-US" sz="2400" smtClean="0">
                <a:latin typeface="Times New Roman" pitchFamily="18" charset="0"/>
              </a:rPr>
              <a:t> (Rh-). </a:t>
            </a:r>
          </a:p>
          <a:p>
            <a:pPr eaLnBrk="1" hangingPunct="1">
              <a:lnSpc>
                <a:spcPct val="90000"/>
              </a:lnSpc>
            </a:pPr>
            <a:endParaRPr lang="en-US" sz="2400" smtClean="0">
              <a:latin typeface="Times New Roman" pitchFamily="18" charset="0"/>
            </a:endParaRPr>
          </a:p>
        </p:txBody>
      </p:sp>
      <p:sp>
        <p:nvSpPr>
          <p:cNvPr id="9220" name="Text Box 4"/>
          <p:cNvSpPr txBox="1">
            <a:spLocks noChangeArrowheads="1"/>
          </p:cNvSpPr>
          <p:nvPr/>
        </p:nvSpPr>
        <p:spPr bwMode="auto">
          <a:xfrm>
            <a:off x="6781800" y="3962400"/>
            <a:ext cx="2133600" cy="2041525"/>
          </a:xfrm>
          <a:prstGeom prst="rect">
            <a:avLst/>
          </a:prstGeom>
          <a:noFill/>
          <a:ln w="9525">
            <a:noFill/>
            <a:miter lim="800000"/>
            <a:headEnd/>
            <a:tailEnd/>
          </a:ln>
        </p:spPr>
        <p:txBody>
          <a:bodyPr lIns="91428" tIns="45715" rIns="91428" bIns="45715">
            <a:spAutoFit/>
          </a:bodyPr>
          <a:lstStyle/>
          <a:p>
            <a:pPr algn="ctr">
              <a:spcBef>
                <a:spcPct val="50000"/>
              </a:spcBef>
            </a:pPr>
            <a:r>
              <a:rPr lang="en-US" sz="3200">
                <a:latin typeface="Cooper Black" pitchFamily="18" charset="0"/>
              </a:rPr>
              <a:t>A+  A-</a:t>
            </a:r>
            <a:br>
              <a:rPr lang="en-US" sz="3200">
                <a:latin typeface="Cooper Black" pitchFamily="18" charset="0"/>
              </a:rPr>
            </a:br>
            <a:r>
              <a:rPr lang="en-US" sz="3200">
                <a:latin typeface="Cooper Black" pitchFamily="18" charset="0"/>
              </a:rPr>
              <a:t>B+  B-</a:t>
            </a:r>
            <a:br>
              <a:rPr lang="en-US" sz="3200">
                <a:latin typeface="Cooper Black" pitchFamily="18" charset="0"/>
              </a:rPr>
            </a:br>
            <a:r>
              <a:rPr lang="en-US" sz="3200">
                <a:latin typeface="Cooper Black" pitchFamily="18" charset="0"/>
              </a:rPr>
              <a:t>AB+ AB-</a:t>
            </a:r>
            <a:br>
              <a:rPr lang="en-US" sz="3200">
                <a:latin typeface="Cooper Black" pitchFamily="18" charset="0"/>
              </a:rPr>
            </a:br>
            <a:r>
              <a:rPr lang="en-US" sz="3200">
                <a:latin typeface="Cooper Black" pitchFamily="18" charset="0"/>
              </a:rPr>
              <a:t>O+  O-</a:t>
            </a:r>
          </a:p>
        </p:txBody>
      </p:sp>
      <p:sp>
        <p:nvSpPr>
          <p:cNvPr id="9221" name="Text Box 5"/>
          <p:cNvSpPr txBox="1">
            <a:spLocks noChangeArrowheads="1"/>
          </p:cNvSpPr>
          <p:nvPr/>
        </p:nvSpPr>
        <p:spPr bwMode="auto">
          <a:xfrm>
            <a:off x="304800" y="6400800"/>
            <a:ext cx="6553200" cy="274638"/>
          </a:xfrm>
          <a:prstGeom prst="rect">
            <a:avLst/>
          </a:prstGeom>
          <a:noFill/>
          <a:ln w="9525">
            <a:noFill/>
            <a:miter lim="800000"/>
            <a:headEnd/>
            <a:tailEnd/>
          </a:ln>
        </p:spPr>
        <p:txBody>
          <a:bodyPr lIns="91428" tIns="45715" rIns="91428" bIns="45715">
            <a:spAutoFit/>
          </a:bodyPr>
          <a:lstStyle/>
          <a:p>
            <a:pPr algn="ctr">
              <a:spcBef>
                <a:spcPct val="50000"/>
              </a:spcBef>
            </a:pPr>
            <a:r>
              <a:rPr lang="en-US" sz="1200"/>
              <a:t>http://www.fi.edu/biosci/blood/rh.html</a:t>
            </a:r>
          </a:p>
        </p:txBody>
      </p:sp>
      <p:pic>
        <p:nvPicPr>
          <p:cNvPr id="9222" name="Picture 7"/>
          <p:cNvPicPr>
            <a:picLocks noChangeAspect="1" noChangeArrowheads="1"/>
          </p:cNvPicPr>
          <p:nvPr/>
        </p:nvPicPr>
        <p:blipFill>
          <a:blip r:embed="rId2"/>
          <a:srcRect/>
          <a:stretch>
            <a:fillRect/>
          </a:stretch>
        </p:blipFill>
        <p:spPr bwMode="auto">
          <a:xfrm>
            <a:off x="6705600" y="990600"/>
            <a:ext cx="2119313" cy="2609850"/>
          </a:xfrm>
          <a:prstGeom prst="rect">
            <a:avLst/>
          </a:prstGeom>
          <a:noFill/>
          <a:ln w="9525">
            <a:noFill/>
            <a:miter lim="800000"/>
            <a:headEnd/>
            <a:tailEnd/>
          </a:ln>
        </p:spPr>
      </p:pic>
      <p:sp>
        <p:nvSpPr>
          <p:cNvPr id="7" name="AutoShape 29"/>
          <p:cNvSpPr>
            <a:spLocks noChangeArrowheads="1"/>
          </p:cNvSpPr>
          <p:nvPr/>
        </p:nvSpPr>
        <p:spPr bwMode="auto">
          <a:xfrm>
            <a:off x="4572000" y="5410200"/>
            <a:ext cx="457200" cy="457200"/>
          </a:xfrm>
          <a:prstGeom prst="star5">
            <a:avLst/>
          </a:prstGeom>
          <a:solidFill>
            <a:srgbClr val="FF0000"/>
          </a:solidFill>
          <a:ln w="9525">
            <a:solidFill>
              <a:srgbClr val="000000"/>
            </a:solidFill>
            <a:miter lim="800000"/>
            <a:headEnd/>
            <a:tailEnd/>
          </a:ln>
        </p:spPr>
        <p:txBody>
          <a:bodyPr/>
          <a:lstStyle/>
          <a:p>
            <a:pP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 12_18.jpg                                                      000168AD&#10;new_server                     B9530081:"/>
          <p:cNvPicPr>
            <a:picLocks noChangeAspect="1" noChangeArrowheads="1"/>
          </p:cNvPicPr>
          <p:nvPr/>
        </p:nvPicPr>
        <p:blipFill>
          <a:blip r:embed="rId2"/>
          <a:srcRect/>
          <a:stretch>
            <a:fillRect/>
          </a:stretch>
        </p:blipFill>
        <p:spPr bwMode="auto">
          <a:xfrm>
            <a:off x="381000" y="685800"/>
            <a:ext cx="8610600" cy="5943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71800" y="457200"/>
            <a:ext cx="3352800" cy="1143000"/>
          </a:xfrm>
          <a:solidFill>
            <a:srgbClr val="A50021"/>
          </a:solidFill>
        </p:spPr>
        <p:txBody>
          <a:bodyPr/>
          <a:lstStyle/>
          <a:p>
            <a:pPr eaLnBrk="1" hangingPunct="1"/>
            <a:r>
              <a:rPr lang="en-US" sz="4000" b="1" smtClean="0">
                <a:solidFill>
                  <a:schemeClr val="bg1"/>
                </a:solidFill>
                <a:latin typeface="Times New Roman" pitchFamily="18" charset="0"/>
              </a:rPr>
              <a:t>Microscopic</a:t>
            </a:r>
            <a:r>
              <a:rPr lang="en-US" sz="4000" b="1" smtClean="0">
                <a:latin typeface="Times New Roman" pitchFamily="18" charset="0"/>
              </a:rPr>
              <a:t> </a:t>
            </a:r>
            <a:br>
              <a:rPr lang="en-US" sz="4000" b="1" smtClean="0">
                <a:latin typeface="Times New Roman" pitchFamily="18" charset="0"/>
              </a:rPr>
            </a:br>
            <a:r>
              <a:rPr lang="en-US" sz="4000" b="1" smtClean="0">
                <a:solidFill>
                  <a:schemeClr val="bg1"/>
                </a:solidFill>
                <a:latin typeface="Times New Roman" pitchFamily="18" charset="0"/>
              </a:rPr>
              <a:t>Views</a:t>
            </a:r>
          </a:p>
        </p:txBody>
      </p:sp>
      <p:grpSp>
        <p:nvGrpSpPr>
          <p:cNvPr id="11267" name="Group 3"/>
          <p:cNvGrpSpPr>
            <a:grpSpLocks/>
          </p:cNvGrpSpPr>
          <p:nvPr/>
        </p:nvGrpSpPr>
        <p:grpSpPr bwMode="auto">
          <a:xfrm>
            <a:off x="254000" y="209550"/>
            <a:ext cx="2463800" cy="6572250"/>
            <a:chOff x="160" y="132"/>
            <a:chExt cx="1552" cy="4140"/>
          </a:xfrm>
        </p:grpSpPr>
        <p:grpSp>
          <p:nvGrpSpPr>
            <p:cNvPr id="11285" name="Group 4"/>
            <p:cNvGrpSpPr>
              <a:grpSpLocks/>
            </p:cNvGrpSpPr>
            <p:nvPr/>
          </p:nvGrpSpPr>
          <p:grpSpPr bwMode="auto">
            <a:xfrm>
              <a:off x="160" y="132"/>
              <a:ext cx="1552" cy="1395"/>
              <a:chOff x="144" y="132"/>
              <a:chExt cx="1552" cy="1395"/>
            </a:xfrm>
          </p:grpSpPr>
          <p:pic>
            <p:nvPicPr>
              <p:cNvPr id="11292" name="Picture 5" descr="bird_blood_40x_1"/>
              <p:cNvPicPr>
                <a:picLocks noChangeAspect="1" noChangeArrowheads="1"/>
              </p:cNvPicPr>
              <p:nvPr/>
            </p:nvPicPr>
            <p:blipFill>
              <a:blip r:embed="rId2" cstate="print"/>
              <a:srcRect/>
              <a:stretch>
                <a:fillRect/>
              </a:stretch>
            </p:blipFill>
            <p:spPr bwMode="auto">
              <a:xfrm>
                <a:off x="144" y="132"/>
                <a:ext cx="1552" cy="1164"/>
              </a:xfrm>
              <a:prstGeom prst="rect">
                <a:avLst/>
              </a:prstGeom>
              <a:noFill/>
              <a:ln w="9525">
                <a:noFill/>
                <a:miter lim="800000"/>
                <a:headEnd/>
                <a:tailEnd/>
              </a:ln>
            </p:spPr>
          </p:pic>
          <p:sp>
            <p:nvSpPr>
              <p:cNvPr id="11293" name="Text Box 6"/>
              <p:cNvSpPr txBox="1">
                <a:spLocks noChangeArrowheads="1"/>
              </p:cNvSpPr>
              <p:nvPr/>
            </p:nvSpPr>
            <p:spPr bwMode="auto">
              <a:xfrm>
                <a:off x="144" y="1296"/>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Bird Blood</a:t>
                </a:r>
              </a:p>
            </p:txBody>
          </p:sp>
        </p:grpSp>
        <p:grpSp>
          <p:nvGrpSpPr>
            <p:cNvPr id="11286" name="Group 7"/>
            <p:cNvGrpSpPr>
              <a:grpSpLocks/>
            </p:cNvGrpSpPr>
            <p:nvPr/>
          </p:nvGrpSpPr>
          <p:grpSpPr bwMode="auto">
            <a:xfrm>
              <a:off x="168" y="1536"/>
              <a:ext cx="1536" cy="1383"/>
              <a:chOff x="192" y="1488"/>
              <a:chExt cx="1536" cy="1383"/>
            </a:xfrm>
          </p:grpSpPr>
          <p:sp>
            <p:nvSpPr>
              <p:cNvPr id="11290" name="Text Box 8"/>
              <p:cNvSpPr txBox="1">
                <a:spLocks noChangeArrowheads="1"/>
              </p:cNvSpPr>
              <p:nvPr/>
            </p:nvSpPr>
            <p:spPr bwMode="auto">
              <a:xfrm>
                <a:off x="192" y="2640"/>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Cat Blood</a:t>
                </a:r>
              </a:p>
            </p:txBody>
          </p:sp>
          <p:pic>
            <p:nvPicPr>
              <p:cNvPr id="11291" name="Picture 9" descr="cat_blood_40x_1"/>
              <p:cNvPicPr>
                <a:picLocks noChangeAspect="1" noChangeArrowheads="1"/>
              </p:cNvPicPr>
              <p:nvPr/>
            </p:nvPicPr>
            <p:blipFill>
              <a:blip r:embed="rId3" cstate="print"/>
              <a:srcRect/>
              <a:stretch>
                <a:fillRect/>
              </a:stretch>
            </p:blipFill>
            <p:spPr bwMode="auto">
              <a:xfrm>
                <a:off x="192" y="1488"/>
                <a:ext cx="1536" cy="1152"/>
              </a:xfrm>
              <a:prstGeom prst="rect">
                <a:avLst/>
              </a:prstGeom>
              <a:noFill/>
              <a:ln w="9525">
                <a:noFill/>
                <a:miter lim="800000"/>
                <a:headEnd/>
                <a:tailEnd/>
              </a:ln>
            </p:spPr>
          </p:pic>
        </p:grpSp>
        <p:grpSp>
          <p:nvGrpSpPr>
            <p:cNvPr id="11287" name="Group 10"/>
            <p:cNvGrpSpPr>
              <a:grpSpLocks/>
            </p:cNvGrpSpPr>
            <p:nvPr/>
          </p:nvGrpSpPr>
          <p:grpSpPr bwMode="auto">
            <a:xfrm>
              <a:off x="168" y="2928"/>
              <a:ext cx="1536" cy="1344"/>
              <a:chOff x="240" y="2976"/>
              <a:chExt cx="1536" cy="1344"/>
            </a:xfrm>
          </p:grpSpPr>
          <p:sp>
            <p:nvSpPr>
              <p:cNvPr id="11288" name="Text Box 11"/>
              <p:cNvSpPr txBox="1">
                <a:spLocks noChangeArrowheads="1"/>
              </p:cNvSpPr>
              <p:nvPr/>
            </p:nvSpPr>
            <p:spPr bwMode="auto">
              <a:xfrm>
                <a:off x="240" y="4089"/>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Dog Blood</a:t>
                </a:r>
              </a:p>
            </p:txBody>
          </p:sp>
          <p:pic>
            <p:nvPicPr>
              <p:cNvPr id="11289" name="Picture 12" descr="dog_blood_40x_1"/>
              <p:cNvPicPr>
                <a:picLocks noChangeAspect="1" noChangeArrowheads="1"/>
              </p:cNvPicPr>
              <p:nvPr/>
            </p:nvPicPr>
            <p:blipFill>
              <a:blip r:embed="rId4" cstate="print"/>
              <a:srcRect/>
              <a:stretch>
                <a:fillRect/>
              </a:stretch>
            </p:blipFill>
            <p:spPr bwMode="auto">
              <a:xfrm>
                <a:off x="240" y="2976"/>
                <a:ext cx="1536" cy="1152"/>
              </a:xfrm>
              <a:prstGeom prst="rect">
                <a:avLst/>
              </a:prstGeom>
              <a:noFill/>
              <a:ln w="9525">
                <a:noFill/>
                <a:miter lim="800000"/>
                <a:headEnd/>
                <a:tailEnd/>
              </a:ln>
            </p:spPr>
          </p:pic>
        </p:grpSp>
      </p:grpSp>
      <p:grpSp>
        <p:nvGrpSpPr>
          <p:cNvPr id="11268" name="Group 13"/>
          <p:cNvGrpSpPr>
            <a:grpSpLocks/>
          </p:cNvGrpSpPr>
          <p:nvPr/>
        </p:nvGrpSpPr>
        <p:grpSpPr bwMode="auto">
          <a:xfrm>
            <a:off x="6534150" y="228600"/>
            <a:ext cx="2438400" cy="6573838"/>
            <a:chOff x="4116" y="144"/>
            <a:chExt cx="1536" cy="4140"/>
          </a:xfrm>
        </p:grpSpPr>
        <p:grpSp>
          <p:nvGrpSpPr>
            <p:cNvPr id="11276" name="Group 14"/>
            <p:cNvGrpSpPr>
              <a:grpSpLocks/>
            </p:cNvGrpSpPr>
            <p:nvPr/>
          </p:nvGrpSpPr>
          <p:grpSpPr bwMode="auto">
            <a:xfrm>
              <a:off x="4116" y="144"/>
              <a:ext cx="1536" cy="1371"/>
              <a:chOff x="4112" y="144"/>
              <a:chExt cx="1536" cy="1371"/>
            </a:xfrm>
          </p:grpSpPr>
          <p:sp>
            <p:nvSpPr>
              <p:cNvPr id="11283" name="Text Box 15"/>
              <p:cNvSpPr txBox="1">
                <a:spLocks noChangeArrowheads="1"/>
              </p:cNvSpPr>
              <p:nvPr/>
            </p:nvSpPr>
            <p:spPr bwMode="auto">
              <a:xfrm>
                <a:off x="4112" y="1284"/>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Fish Blood</a:t>
                </a:r>
              </a:p>
            </p:txBody>
          </p:sp>
          <p:pic>
            <p:nvPicPr>
              <p:cNvPr id="11284" name="Picture 16" descr="fish_blood_40x_1"/>
              <p:cNvPicPr>
                <a:picLocks noChangeAspect="1" noChangeArrowheads="1"/>
              </p:cNvPicPr>
              <p:nvPr/>
            </p:nvPicPr>
            <p:blipFill>
              <a:blip r:embed="rId5"/>
              <a:srcRect/>
              <a:stretch>
                <a:fillRect/>
              </a:stretch>
            </p:blipFill>
            <p:spPr bwMode="auto">
              <a:xfrm>
                <a:off x="4128" y="144"/>
                <a:ext cx="1504" cy="1128"/>
              </a:xfrm>
              <a:prstGeom prst="rect">
                <a:avLst/>
              </a:prstGeom>
              <a:noFill/>
              <a:ln w="9525">
                <a:noFill/>
                <a:miter lim="800000"/>
                <a:headEnd/>
                <a:tailEnd/>
              </a:ln>
            </p:spPr>
          </p:pic>
        </p:grpSp>
        <p:grpSp>
          <p:nvGrpSpPr>
            <p:cNvPr id="11277" name="Group 17"/>
            <p:cNvGrpSpPr>
              <a:grpSpLocks/>
            </p:cNvGrpSpPr>
            <p:nvPr/>
          </p:nvGrpSpPr>
          <p:grpSpPr bwMode="auto">
            <a:xfrm>
              <a:off x="4116" y="1554"/>
              <a:ext cx="1536" cy="1355"/>
              <a:chOff x="4120" y="1536"/>
              <a:chExt cx="1536" cy="1355"/>
            </a:xfrm>
          </p:grpSpPr>
          <p:sp>
            <p:nvSpPr>
              <p:cNvPr id="11281" name="Text Box 18"/>
              <p:cNvSpPr txBox="1">
                <a:spLocks noChangeArrowheads="1"/>
              </p:cNvSpPr>
              <p:nvPr/>
            </p:nvSpPr>
            <p:spPr bwMode="auto">
              <a:xfrm>
                <a:off x="4120" y="2660"/>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Frog Blood</a:t>
                </a:r>
              </a:p>
            </p:txBody>
          </p:sp>
          <p:pic>
            <p:nvPicPr>
              <p:cNvPr id="11282" name="Picture 19" descr="frog_blood_40x_1"/>
              <p:cNvPicPr>
                <a:picLocks noChangeAspect="1" noChangeArrowheads="1"/>
              </p:cNvPicPr>
              <p:nvPr/>
            </p:nvPicPr>
            <p:blipFill>
              <a:blip r:embed="rId6"/>
              <a:srcRect/>
              <a:stretch>
                <a:fillRect/>
              </a:stretch>
            </p:blipFill>
            <p:spPr bwMode="auto">
              <a:xfrm>
                <a:off x="4128" y="1536"/>
                <a:ext cx="1504" cy="1128"/>
              </a:xfrm>
              <a:prstGeom prst="rect">
                <a:avLst/>
              </a:prstGeom>
              <a:noFill/>
              <a:ln w="9525">
                <a:noFill/>
                <a:miter lim="800000"/>
                <a:headEnd/>
                <a:tailEnd/>
              </a:ln>
            </p:spPr>
          </p:pic>
        </p:grpSp>
        <p:grpSp>
          <p:nvGrpSpPr>
            <p:cNvPr id="11278" name="Group 20"/>
            <p:cNvGrpSpPr>
              <a:grpSpLocks/>
            </p:cNvGrpSpPr>
            <p:nvPr/>
          </p:nvGrpSpPr>
          <p:grpSpPr bwMode="auto">
            <a:xfrm>
              <a:off x="4116" y="2949"/>
              <a:ext cx="1536" cy="1335"/>
              <a:chOff x="4120" y="2949"/>
              <a:chExt cx="1536" cy="1335"/>
            </a:xfrm>
          </p:grpSpPr>
          <p:sp>
            <p:nvSpPr>
              <p:cNvPr id="11279" name="Text Box 21"/>
              <p:cNvSpPr txBox="1">
                <a:spLocks noChangeArrowheads="1"/>
              </p:cNvSpPr>
              <p:nvPr/>
            </p:nvSpPr>
            <p:spPr bwMode="auto">
              <a:xfrm>
                <a:off x="4120" y="4053"/>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Snake Blood</a:t>
                </a:r>
              </a:p>
            </p:txBody>
          </p:sp>
          <p:pic>
            <p:nvPicPr>
              <p:cNvPr id="11280" name="Picture 22" descr="snake_blood_40x_1"/>
              <p:cNvPicPr>
                <a:picLocks noChangeAspect="1" noChangeArrowheads="1"/>
              </p:cNvPicPr>
              <p:nvPr/>
            </p:nvPicPr>
            <p:blipFill>
              <a:blip r:embed="rId7"/>
              <a:srcRect/>
              <a:stretch>
                <a:fillRect/>
              </a:stretch>
            </p:blipFill>
            <p:spPr bwMode="auto">
              <a:xfrm>
                <a:off x="4137" y="2949"/>
                <a:ext cx="1488" cy="1116"/>
              </a:xfrm>
              <a:prstGeom prst="rect">
                <a:avLst/>
              </a:prstGeom>
              <a:noFill/>
              <a:ln w="9525">
                <a:noFill/>
                <a:miter lim="800000"/>
                <a:headEnd/>
                <a:tailEnd/>
              </a:ln>
            </p:spPr>
          </p:pic>
        </p:grpSp>
      </p:grpSp>
      <p:grpSp>
        <p:nvGrpSpPr>
          <p:cNvPr id="11269" name="Group 23"/>
          <p:cNvGrpSpPr>
            <a:grpSpLocks/>
          </p:cNvGrpSpPr>
          <p:nvPr/>
        </p:nvGrpSpPr>
        <p:grpSpPr bwMode="auto">
          <a:xfrm>
            <a:off x="3225800" y="1905000"/>
            <a:ext cx="2616200" cy="4724400"/>
            <a:chOff x="2032" y="960"/>
            <a:chExt cx="1648" cy="2976"/>
          </a:xfrm>
        </p:grpSpPr>
        <p:grpSp>
          <p:nvGrpSpPr>
            <p:cNvPr id="11270" name="Group 24"/>
            <p:cNvGrpSpPr>
              <a:grpSpLocks/>
            </p:cNvGrpSpPr>
            <p:nvPr/>
          </p:nvGrpSpPr>
          <p:grpSpPr bwMode="auto">
            <a:xfrm>
              <a:off x="2032" y="2448"/>
              <a:ext cx="1648" cy="1488"/>
              <a:chOff x="2032" y="2448"/>
              <a:chExt cx="1648" cy="1488"/>
            </a:xfrm>
          </p:grpSpPr>
          <p:sp>
            <p:nvSpPr>
              <p:cNvPr id="11274" name="Text Box 25"/>
              <p:cNvSpPr txBox="1">
                <a:spLocks noChangeArrowheads="1"/>
              </p:cNvSpPr>
              <p:nvPr/>
            </p:nvSpPr>
            <p:spPr bwMode="auto">
              <a:xfrm>
                <a:off x="2088" y="3705"/>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Human Blood</a:t>
                </a:r>
              </a:p>
            </p:txBody>
          </p:sp>
          <p:pic>
            <p:nvPicPr>
              <p:cNvPr id="11275" name="Picture 26" descr="human_blood_40x_1"/>
              <p:cNvPicPr>
                <a:picLocks noChangeAspect="1" noChangeArrowheads="1"/>
              </p:cNvPicPr>
              <p:nvPr/>
            </p:nvPicPr>
            <p:blipFill>
              <a:blip r:embed="rId8"/>
              <a:srcRect/>
              <a:stretch>
                <a:fillRect/>
              </a:stretch>
            </p:blipFill>
            <p:spPr bwMode="auto">
              <a:xfrm>
                <a:off x="2032" y="2448"/>
                <a:ext cx="1648" cy="1236"/>
              </a:xfrm>
              <a:prstGeom prst="rect">
                <a:avLst/>
              </a:prstGeom>
              <a:noFill/>
              <a:ln w="9525">
                <a:noFill/>
                <a:miter lim="800000"/>
                <a:headEnd/>
                <a:tailEnd/>
              </a:ln>
            </p:spPr>
          </p:pic>
        </p:grpSp>
        <p:grpSp>
          <p:nvGrpSpPr>
            <p:cNvPr id="11271" name="Group 27"/>
            <p:cNvGrpSpPr>
              <a:grpSpLocks/>
            </p:cNvGrpSpPr>
            <p:nvPr/>
          </p:nvGrpSpPr>
          <p:grpSpPr bwMode="auto">
            <a:xfrm>
              <a:off x="2056" y="960"/>
              <a:ext cx="1600" cy="1431"/>
              <a:chOff x="2064" y="960"/>
              <a:chExt cx="1600" cy="1431"/>
            </a:xfrm>
          </p:grpSpPr>
          <p:sp>
            <p:nvSpPr>
              <p:cNvPr id="11272" name="Text Box 28"/>
              <p:cNvSpPr txBox="1">
                <a:spLocks noChangeArrowheads="1"/>
              </p:cNvSpPr>
              <p:nvPr/>
            </p:nvSpPr>
            <p:spPr bwMode="auto">
              <a:xfrm>
                <a:off x="2088" y="2160"/>
                <a:ext cx="1536" cy="231"/>
              </a:xfrm>
              <a:prstGeom prst="rect">
                <a:avLst/>
              </a:prstGeom>
              <a:noFill/>
              <a:ln w="9525">
                <a:noFill/>
                <a:miter lim="800000"/>
                <a:headEnd/>
                <a:tailEnd/>
              </a:ln>
            </p:spPr>
            <p:txBody>
              <a:bodyPr lIns="91428" tIns="45715" rIns="91428" bIns="45715">
                <a:spAutoFit/>
              </a:bodyPr>
              <a:lstStyle/>
              <a:p>
                <a:pPr algn="ctr">
                  <a:spcBef>
                    <a:spcPct val="50000"/>
                  </a:spcBef>
                </a:pPr>
                <a:r>
                  <a:rPr lang="en-US">
                    <a:latin typeface="Times New Roman" pitchFamily="18" charset="0"/>
                  </a:rPr>
                  <a:t>Horse Blood</a:t>
                </a:r>
              </a:p>
            </p:txBody>
          </p:sp>
          <p:pic>
            <p:nvPicPr>
              <p:cNvPr id="11273" name="Picture 29" descr="horse_blood_40x_1"/>
              <p:cNvPicPr>
                <a:picLocks noChangeAspect="1" noChangeArrowheads="1"/>
              </p:cNvPicPr>
              <p:nvPr/>
            </p:nvPicPr>
            <p:blipFill>
              <a:blip r:embed="rId9"/>
              <a:srcRect/>
              <a:stretch>
                <a:fillRect/>
              </a:stretch>
            </p:blipFill>
            <p:spPr bwMode="auto">
              <a:xfrm>
                <a:off x="2064" y="960"/>
                <a:ext cx="1600" cy="12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makes up our blood?</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smtClean="0">
                <a:latin typeface="Times New Roman" pitchFamily="18" charset="0"/>
              </a:rPr>
              <a:t>RED BLOOD CELLS</a:t>
            </a:r>
            <a:r>
              <a:rPr lang="en-US" sz="2400" smtClean="0">
                <a:latin typeface="Times New Roman" pitchFamily="18" charset="0"/>
              </a:rPr>
              <a:t> (Erythrocytes) – The most abundant cells in our blood; they are produced in the bone marrow and contain a protein called hemoglobin that carries oxygen to our cells.</a:t>
            </a:r>
          </a:p>
          <a:p>
            <a:pPr algn="just" eaLnBrk="1" hangingPunct="1">
              <a:lnSpc>
                <a:spcPct val="90000"/>
              </a:lnSpc>
            </a:pPr>
            <a:r>
              <a:rPr lang="en-US" sz="2400" b="1" smtClean="0">
                <a:latin typeface="Times New Roman" pitchFamily="18" charset="0"/>
              </a:rPr>
              <a:t>WHITE BLOOD CELLS</a:t>
            </a:r>
            <a:r>
              <a:rPr lang="en-US" sz="2400" smtClean="0">
                <a:latin typeface="Times New Roman" pitchFamily="18" charset="0"/>
              </a:rPr>
              <a:t> (Leukocytes</a:t>
            </a:r>
            <a:r>
              <a:rPr lang="en-US" sz="2400" i="1" smtClean="0">
                <a:latin typeface="Times New Roman" pitchFamily="18" charset="0"/>
              </a:rPr>
              <a:t>)</a:t>
            </a:r>
            <a:r>
              <a:rPr lang="en-US" sz="2400" smtClean="0">
                <a:latin typeface="Times New Roman" pitchFamily="18" charset="0"/>
              </a:rPr>
              <a:t> – They are part of the immune system and destroy infectious agents called pathogens. </a:t>
            </a:r>
          </a:p>
          <a:p>
            <a:pPr algn="just" eaLnBrk="1" hangingPunct="1">
              <a:lnSpc>
                <a:spcPct val="90000"/>
              </a:lnSpc>
            </a:pPr>
            <a:r>
              <a:rPr lang="en-US" sz="2400" b="1" smtClean="0">
                <a:latin typeface="Times New Roman" pitchFamily="18" charset="0"/>
              </a:rPr>
              <a:t>PLASMA</a:t>
            </a:r>
            <a:r>
              <a:rPr lang="en-US" sz="2400" smtClean="0">
                <a:latin typeface="Times New Roman" pitchFamily="18" charset="0"/>
              </a:rPr>
              <a:t> – This is the yellowish liquid portion of blood that contains electrolytes, nutrients and vitamins, hormones, clotting factors, and proteins such as antibodies to fight infection. </a:t>
            </a:r>
          </a:p>
          <a:p>
            <a:pPr algn="just" eaLnBrk="1" hangingPunct="1">
              <a:lnSpc>
                <a:spcPct val="90000"/>
              </a:lnSpc>
            </a:pPr>
            <a:r>
              <a:rPr lang="en-US" sz="2400" b="1" smtClean="0">
                <a:latin typeface="Times New Roman" pitchFamily="18" charset="0"/>
              </a:rPr>
              <a:t>PLATELETS</a:t>
            </a:r>
            <a:r>
              <a:rPr lang="en-US" sz="2400" smtClean="0">
                <a:latin typeface="Times New Roman" pitchFamily="18" charset="0"/>
              </a:rPr>
              <a:t> (Thrombocytes</a:t>
            </a:r>
            <a:r>
              <a:rPr lang="en-US" sz="2400" i="1" smtClean="0">
                <a:latin typeface="Times New Roman" pitchFamily="18" charset="0"/>
              </a:rPr>
              <a:t>)</a:t>
            </a:r>
            <a:r>
              <a:rPr lang="en-US" sz="2400" smtClean="0">
                <a:latin typeface="Times New Roman" pitchFamily="18" charset="0"/>
              </a:rPr>
              <a:t> – The clotting factors that are carried in the plasma; they clot together in a process called coagulation to seal a wound and prevent a loss of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 12_01.jpg                                                      000168AD&#10;new_server                     B9530081:"/>
          <p:cNvPicPr>
            <a:picLocks noChangeAspect="1" noChangeArrowheads="1"/>
          </p:cNvPicPr>
          <p:nvPr/>
        </p:nvPicPr>
        <p:blipFill>
          <a:blip r:embed="rId2"/>
          <a:srcRect/>
          <a:stretch>
            <a:fillRect/>
          </a:stretch>
        </p:blipFill>
        <p:spPr bwMode="auto">
          <a:xfrm>
            <a:off x="128954" y="304800"/>
            <a:ext cx="8862646" cy="6172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makes up our blood?</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dirty="0" smtClean="0">
                <a:latin typeface="Times New Roman" pitchFamily="18" charset="0"/>
              </a:rPr>
              <a:t>RED BLOOD CELLS</a:t>
            </a:r>
            <a:r>
              <a:rPr lang="en-US" sz="2400" dirty="0" smtClean="0">
                <a:latin typeface="Times New Roman" pitchFamily="18" charset="0"/>
              </a:rPr>
              <a:t> (Erythrocytes) – The most abundant cells in our blood; they are produced in the bone marrow and contain a protein called hemoglobin that carries oxygen to our cells.</a:t>
            </a:r>
            <a:endParaRPr lang="en-US" sz="2000" dirty="0" smtClean="0">
              <a:latin typeface="Times New Roman" pitchFamily="18" charset="0"/>
            </a:endParaRPr>
          </a:p>
          <a:p>
            <a:pPr algn="just" eaLnBrk="1" hangingPunct="1">
              <a:lnSpc>
                <a:spcPct val="90000"/>
              </a:lnSpc>
            </a:pPr>
            <a:endParaRPr lang="en-US" sz="2000" dirty="0" smtClean="0">
              <a:latin typeface="Times New Roman" pitchFamily="18" charset="0"/>
            </a:endParaRPr>
          </a:p>
          <a:p>
            <a:pPr lvl="1" algn="just" eaLnBrk="1" hangingPunct="1">
              <a:lnSpc>
                <a:spcPct val="90000"/>
              </a:lnSpc>
              <a:buNone/>
            </a:pPr>
            <a:r>
              <a:rPr lang="en-US" sz="2000" dirty="0" smtClean="0">
                <a:latin typeface="Times New Roman" pitchFamily="18" charset="0"/>
              </a:rPr>
              <a:t>Functions:</a:t>
            </a:r>
          </a:p>
          <a:p>
            <a:pPr marL="914400" lvl="1" indent="-457200" algn="just" eaLnBrk="1" hangingPunct="1">
              <a:lnSpc>
                <a:spcPct val="90000"/>
              </a:lnSpc>
              <a:buAutoNum type="alphaLcPeriod"/>
            </a:pPr>
            <a:r>
              <a:rPr lang="en-US" sz="2000" dirty="0" smtClean="0">
                <a:latin typeface="Times New Roman" pitchFamily="18" charset="0"/>
              </a:rPr>
              <a:t>Transport oxygen from the lungs to the tissue and carbon dioxide from the tissue to the lungs</a:t>
            </a:r>
          </a:p>
          <a:p>
            <a:pPr marL="914400" lvl="1" indent="-457200" algn="just" eaLnBrk="1" hangingPunct="1">
              <a:lnSpc>
                <a:spcPct val="90000"/>
              </a:lnSpc>
              <a:buAutoNum type="alphaLcPeriod"/>
            </a:pPr>
            <a:r>
              <a:rPr lang="en-US" sz="2000" dirty="0" smtClean="0">
                <a:latin typeface="Times New Roman" pitchFamily="18" charset="0"/>
              </a:rPr>
              <a:t>Assist in acid-base regulation by eliminating carbon dioxide in the lungs and by buffering action</a:t>
            </a:r>
          </a:p>
          <a:p>
            <a:pPr marL="914400" lvl="1" indent="-457200" algn="just" eaLnBrk="1" hangingPunct="1">
              <a:lnSpc>
                <a:spcPct val="90000"/>
              </a:lnSpc>
              <a:buAutoNum type="alphaLcPeriod"/>
            </a:pPr>
            <a:endParaRPr lang="en-US" sz="2000" dirty="0" smtClean="0">
              <a:latin typeface="Times New Roman" pitchFamily="18" charset="0"/>
            </a:endParaRPr>
          </a:p>
          <a:p>
            <a:pPr marL="914400" lvl="1" indent="-457200" algn="just" eaLnBrk="1" hangingPunct="1">
              <a:lnSpc>
                <a:spcPct val="90000"/>
              </a:lnSpc>
              <a:buNone/>
            </a:pPr>
            <a:r>
              <a:rPr lang="en-US" sz="2000" dirty="0" smtClean="0">
                <a:latin typeface="Times New Roman" pitchFamily="18" charset="0"/>
              </a:rPr>
              <a:t>Composition:</a:t>
            </a:r>
          </a:p>
          <a:p>
            <a:pPr marL="914400" lvl="1" indent="-457200" algn="just" eaLnBrk="1" hangingPunct="1">
              <a:lnSpc>
                <a:spcPct val="90000"/>
              </a:lnSpc>
              <a:buAutoNum type="alphaLcPeriod"/>
            </a:pPr>
            <a:r>
              <a:rPr lang="en-US" sz="2000" dirty="0" err="1" smtClean="0">
                <a:latin typeface="Times New Roman" pitchFamily="18" charset="0"/>
              </a:rPr>
              <a:t>Heme</a:t>
            </a:r>
            <a:r>
              <a:rPr lang="en-US" sz="2000" dirty="0" smtClean="0">
                <a:latin typeface="Times New Roman" pitchFamily="18" charset="0"/>
              </a:rPr>
              <a:t> – the red pigment</a:t>
            </a:r>
          </a:p>
          <a:p>
            <a:pPr marL="914400" lvl="1" indent="-457200" algn="just" eaLnBrk="1" hangingPunct="1">
              <a:lnSpc>
                <a:spcPct val="90000"/>
              </a:lnSpc>
              <a:buAutoNum type="alphaLcPeriod"/>
            </a:pPr>
            <a:r>
              <a:rPr lang="en-US" sz="2000" dirty="0" err="1" smtClean="0">
                <a:latin typeface="Times New Roman" pitchFamily="18" charset="0"/>
              </a:rPr>
              <a:t>Globin</a:t>
            </a:r>
            <a:r>
              <a:rPr lang="en-US" sz="2000" dirty="0" smtClean="0">
                <a:latin typeface="Times New Roman" pitchFamily="18" charset="0"/>
              </a:rPr>
              <a:t> -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 12_02.jpg                                                      000168B6&#10;new_server                     B9530081:"/>
          <p:cNvPicPr>
            <a:picLocks noChangeAspect="1" noChangeArrowheads="1"/>
          </p:cNvPicPr>
          <p:nvPr/>
        </p:nvPicPr>
        <p:blipFill>
          <a:blip r:embed="rId2"/>
          <a:srcRect/>
          <a:stretch>
            <a:fillRect/>
          </a:stretch>
        </p:blipFill>
        <p:spPr bwMode="auto">
          <a:xfrm>
            <a:off x="228600" y="578457"/>
            <a:ext cx="8915400" cy="62795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dirty="0" smtClean="0">
                <a:solidFill>
                  <a:schemeClr val="bg1"/>
                </a:solidFill>
                <a:latin typeface="Times New Roman" pitchFamily="18" charset="0"/>
              </a:rPr>
              <a:t>Disease associated with RBC</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dirty="0" smtClean="0">
                <a:latin typeface="Times New Roman" pitchFamily="18" charset="0"/>
              </a:rPr>
              <a:t>ANEMIA – </a:t>
            </a:r>
            <a:r>
              <a:rPr lang="en-US" sz="2400" dirty="0" smtClean="0">
                <a:latin typeface="Times New Roman" pitchFamily="18" charset="0"/>
              </a:rPr>
              <a:t>condition in which the RBC or the % hemoglobin or both are below normal</a:t>
            </a:r>
          </a:p>
          <a:p>
            <a:pPr algn="just" eaLnBrk="1" hangingPunct="1">
              <a:lnSpc>
                <a:spcPct val="90000"/>
              </a:lnSpc>
            </a:pPr>
            <a:endParaRPr lang="en-US" sz="1100" dirty="0" smtClean="0">
              <a:latin typeface="Times New Roman" pitchFamily="18" charset="0"/>
            </a:endParaRPr>
          </a:p>
          <a:p>
            <a:pPr algn="just" eaLnBrk="1" hangingPunct="1">
              <a:lnSpc>
                <a:spcPct val="90000"/>
              </a:lnSpc>
              <a:buNone/>
            </a:pPr>
            <a:r>
              <a:rPr lang="en-US" sz="1800" dirty="0" smtClean="0">
                <a:latin typeface="Times New Roman" pitchFamily="18" charset="0"/>
              </a:rPr>
              <a:t>	Types</a:t>
            </a:r>
          </a:p>
          <a:p>
            <a:pPr marL="800100" lvl="1" indent="-342900" algn="just" eaLnBrk="1" hangingPunct="1">
              <a:lnSpc>
                <a:spcPct val="90000"/>
              </a:lnSpc>
              <a:buAutoNum type="alphaLcPeriod"/>
            </a:pPr>
            <a:r>
              <a:rPr lang="en-US" sz="1600" dirty="0" smtClean="0">
                <a:latin typeface="Times New Roman" pitchFamily="18" charset="0"/>
              </a:rPr>
              <a:t>Primary Anemia or Pernicious Anemia – activity of blood building tissue is decreased (average life = 4 months)</a:t>
            </a:r>
          </a:p>
          <a:p>
            <a:pPr marL="1200150" lvl="2" indent="-342900" algn="just" eaLnBrk="1" hangingPunct="1">
              <a:lnSpc>
                <a:spcPct val="90000"/>
              </a:lnSpc>
              <a:buNone/>
            </a:pPr>
            <a:endParaRPr lang="en-US" sz="1200" dirty="0" smtClean="0">
              <a:latin typeface="Times New Roman" pitchFamily="18" charset="0"/>
            </a:endParaRPr>
          </a:p>
          <a:p>
            <a:pPr marL="1200150" lvl="2" indent="-342900" algn="just" eaLnBrk="1" hangingPunct="1">
              <a:lnSpc>
                <a:spcPct val="90000"/>
              </a:lnSpc>
              <a:buNone/>
            </a:pPr>
            <a:r>
              <a:rPr lang="en-US" sz="1600" dirty="0" smtClean="0">
                <a:latin typeface="Times New Roman" pitchFamily="18" charset="0"/>
              </a:rPr>
              <a:t>Symptoms:</a:t>
            </a:r>
          </a:p>
          <a:p>
            <a:pPr marL="1200150" lvl="2" indent="-342900" algn="just" eaLnBrk="1" hangingPunct="1">
              <a:lnSpc>
                <a:spcPct val="90000"/>
              </a:lnSpc>
              <a:buNone/>
            </a:pPr>
            <a:r>
              <a:rPr lang="en-US" sz="1600" dirty="0" smtClean="0">
                <a:latin typeface="Times New Roman" pitchFamily="18" charset="0"/>
              </a:rPr>
              <a:t>Abnormality in the shape of RBC</a:t>
            </a:r>
          </a:p>
          <a:p>
            <a:pPr marL="1200150" lvl="2" indent="-342900" algn="just" eaLnBrk="1" hangingPunct="1">
              <a:lnSpc>
                <a:spcPct val="90000"/>
              </a:lnSpc>
              <a:buNone/>
            </a:pPr>
            <a:r>
              <a:rPr lang="en-US" sz="1600" dirty="0" smtClean="0">
                <a:latin typeface="Times New Roman" pitchFamily="18" charset="0"/>
              </a:rPr>
              <a:t>Lack of </a:t>
            </a:r>
            <a:r>
              <a:rPr lang="en-US" sz="1600" dirty="0" err="1" smtClean="0">
                <a:latin typeface="Times New Roman" pitchFamily="18" charset="0"/>
              </a:rPr>
              <a:t>HCl</a:t>
            </a:r>
            <a:r>
              <a:rPr lang="en-US" sz="1600" dirty="0" smtClean="0">
                <a:latin typeface="Times New Roman" pitchFamily="18" charset="0"/>
              </a:rPr>
              <a:t> in the gastric juice</a:t>
            </a:r>
          </a:p>
          <a:p>
            <a:pPr marL="1200150" lvl="2" indent="-342900" algn="just" eaLnBrk="1" hangingPunct="1">
              <a:lnSpc>
                <a:spcPct val="90000"/>
              </a:lnSpc>
              <a:buNone/>
            </a:pPr>
            <a:r>
              <a:rPr lang="en-US" sz="1600" dirty="0" smtClean="0">
                <a:latin typeface="Times New Roman" pitchFamily="18" charset="0"/>
              </a:rPr>
              <a:t>Appearance of a very red tongue</a:t>
            </a:r>
          </a:p>
          <a:p>
            <a:pPr marL="1200150" lvl="2" indent="-342900" algn="just" eaLnBrk="1" hangingPunct="1">
              <a:lnSpc>
                <a:spcPct val="90000"/>
              </a:lnSpc>
              <a:buAutoNum type="alphaLcPeriod"/>
            </a:pPr>
            <a:endParaRPr lang="en-US" sz="1200" dirty="0" smtClean="0">
              <a:latin typeface="Times New Roman" pitchFamily="18" charset="0"/>
            </a:endParaRPr>
          </a:p>
          <a:p>
            <a:pPr marL="800100" lvl="1" indent="-342900" algn="just" eaLnBrk="1" hangingPunct="1">
              <a:lnSpc>
                <a:spcPct val="90000"/>
              </a:lnSpc>
              <a:buAutoNum type="alphaLcPeriod"/>
            </a:pPr>
            <a:r>
              <a:rPr lang="en-US" sz="1600" dirty="0" smtClean="0">
                <a:latin typeface="Times New Roman" pitchFamily="18" charset="0"/>
              </a:rPr>
              <a:t>Secondary Anemia – develops as a result of some other disturbance in the body</a:t>
            </a:r>
          </a:p>
          <a:p>
            <a:pPr marL="800100" lvl="1" indent="-342900" algn="just" eaLnBrk="1" hangingPunct="1">
              <a:lnSpc>
                <a:spcPct val="90000"/>
              </a:lnSpc>
              <a:buNone/>
            </a:pPr>
            <a:r>
              <a:rPr lang="en-US" sz="1600" dirty="0" smtClean="0">
                <a:latin typeface="Times New Roman" pitchFamily="18" charset="0"/>
              </a:rPr>
              <a:t>		Condition where it develops: </a:t>
            </a:r>
          </a:p>
          <a:p>
            <a:pPr marL="800100" lvl="1" indent="-342900" algn="just" eaLnBrk="1" hangingPunct="1">
              <a:lnSpc>
                <a:spcPct val="90000"/>
              </a:lnSpc>
              <a:buNone/>
            </a:pPr>
            <a:r>
              <a:rPr lang="en-US" sz="1600" dirty="0" smtClean="0">
                <a:latin typeface="Times New Roman" pitchFamily="18" charset="0"/>
              </a:rPr>
              <a:t>	severe hemorrhage, cancer and various types of infection and parasitism</a:t>
            </a:r>
          </a:p>
          <a:p>
            <a:pPr marL="800100" lvl="1" indent="-342900" algn="just" eaLnBrk="1" hangingPunct="1">
              <a:lnSpc>
                <a:spcPct val="90000"/>
              </a:lnSpc>
              <a:buNone/>
            </a:pPr>
            <a:endParaRPr lang="en-US" sz="1600" dirty="0" smtClean="0">
              <a:latin typeface="Times New Roman" pitchFamily="18" charset="0"/>
            </a:endParaRPr>
          </a:p>
          <a:p>
            <a:pPr marL="800100" lvl="1" indent="-342900" algn="just" eaLnBrk="1" hangingPunct="1">
              <a:lnSpc>
                <a:spcPct val="90000"/>
              </a:lnSpc>
              <a:buNone/>
            </a:pPr>
            <a:r>
              <a:rPr lang="en-US" sz="1600" dirty="0" smtClean="0">
                <a:latin typeface="Times New Roman" pitchFamily="18" charset="0"/>
              </a:rPr>
              <a:t>c. Nutritional Anemia – results from lack of iron in the diet</a:t>
            </a:r>
          </a:p>
          <a:p>
            <a:pPr marL="800100" lvl="1" indent="-342900" algn="just" eaLnBrk="1" hangingPunct="1">
              <a:lnSpc>
                <a:spcPct val="90000"/>
              </a:lnSpc>
              <a:buNone/>
            </a:pPr>
            <a:endParaRPr lang="en-US" sz="1600" dirty="0" smtClean="0">
              <a:latin typeface="Times New Roman" pitchFamily="18" charset="0"/>
            </a:endParaRPr>
          </a:p>
          <a:p>
            <a:pPr marL="342900" lvl="1" indent="-342900" algn="just" eaLnBrk="1" hangingPunct="1">
              <a:lnSpc>
                <a:spcPct val="90000"/>
              </a:lnSpc>
              <a:buFont typeface="Arial" pitchFamily="34" charset="0"/>
              <a:buChar char="•"/>
            </a:pPr>
            <a:r>
              <a:rPr lang="en-US" sz="2400" b="1" dirty="0" smtClean="0">
                <a:latin typeface="Times New Roman" pitchFamily="18" charset="0"/>
              </a:rPr>
              <a:t>LEUKEMIA – </a:t>
            </a:r>
            <a:r>
              <a:rPr lang="en-US" sz="2400" dirty="0" err="1" smtClean="0">
                <a:latin typeface="Times New Roman" pitchFamily="18" charset="0"/>
              </a:rPr>
              <a:t>neoplastic</a:t>
            </a:r>
            <a:r>
              <a:rPr lang="en-US" sz="2400" dirty="0" smtClean="0">
                <a:latin typeface="Times New Roman" pitchFamily="18" charset="0"/>
              </a:rPr>
              <a:t> disease arising from blood forming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5">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5">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5">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5">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a:solidFill>
            <a:srgbClr val="A50021"/>
          </a:solidFill>
        </p:spPr>
        <p:txBody>
          <a:bodyPr/>
          <a:lstStyle/>
          <a:p>
            <a:pPr eaLnBrk="1" hangingPunct="1"/>
            <a:r>
              <a:rPr lang="en-US" b="1" smtClean="0">
                <a:solidFill>
                  <a:schemeClr val="bg1"/>
                </a:solidFill>
                <a:latin typeface="Times New Roman" pitchFamily="18" charset="0"/>
              </a:rPr>
              <a:t>What makes up our blood?</a:t>
            </a:r>
          </a:p>
        </p:txBody>
      </p:sp>
      <p:sp>
        <p:nvSpPr>
          <p:cNvPr id="3075" name="Rectangle 3"/>
          <p:cNvSpPr>
            <a:spLocks noGrp="1" noChangeArrowheads="1"/>
          </p:cNvSpPr>
          <p:nvPr>
            <p:ph type="body" idx="1"/>
          </p:nvPr>
        </p:nvSpPr>
        <p:spPr>
          <a:xfrm>
            <a:off x="457200" y="1066800"/>
            <a:ext cx="8229600" cy="5257800"/>
          </a:xfrm>
        </p:spPr>
        <p:txBody>
          <a:bodyPr/>
          <a:lstStyle/>
          <a:p>
            <a:pPr algn="just" eaLnBrk="1" hangingPunct="1">
              <a:lnSpc>
                <a:spcPct val="90000"/>
              </a:lnSpc>
            </a:pPr>
            <a:r>
              <a:rPr lang="en-US" sz="2400" b="1" dirty="0" smtClean="0">
                <a:latin typeface="Times New Roman" pitchFamily="18" charset="0"/>
              </a:rPr>
              <a:t>WHITE BLOOD CELLS</a:t>
            </a:r>
            <a:r>
              <a:rPr lang="en-US" sz="2400" dirty="0" smtClean="0">
                <a:latin typeface="Times New Roman" pitchFamily="18" charset="0"/>
              </a:rPr>
              <a:t> (Leukocytes</a:t>
            </a:r>
            <a:r>
              <a:rPr lang="en-US" sz="2400" i="1" dirty="0" smtClean="0">
                <a:latin typeface="Times New Roman" pitchFamily="18" charset="0"/>
              </a:rPr>
              <a:t>)</a:t>
            </a:r>
            <a:r>
              <a:rPr lang="en-US" sz="2400" dirty="0" smtClean="0">
                <a:latin typeface="Times New Roman" pitchFamily="18" charset="0"/>
              </a:rPr>
              <a:t> – They are part of the immune system and destroy infectious agents called pathogens. </a:t>
            </a:r>
          </a:p>
          <a:p>
            <a:pPr algn="just" eaLnBrk="1" hangingPunct="1">
              <a:lnSpc>
                <a:spcPct val="90000"/>
              </a:lnSpc>
            </a:pPr>
            <a:endParaRPr lang="en-US" sz="24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906463"/>
            <a:ext cx="8686800" cy="457200"/>
          </a:xfrm>
          <a:prstGeom prst="rect">
            <a:avLst/>
          </a:prstGeom>
          <a:noFill/>
          <a:ln w="9525">
            <a:noFill/>
            <a:miter lim="800000"/>
            <a:headEnd/>
            <a:tailEnd/>
          </a:ln>
          <a:effectLst/>
        </p:spPr>
        <p:txBody>
          <a:bodyPr>
            <a:spAutoFit/>
          </a:bodyPr>
          <a:lstStyle/>
          <a:p>
            <a:pPr>
              <a:spcBef>
                <a:spcPct val="50000"/>
              </a:spcBef>
            </a:pPr>
            <a:r>
              <a:rPr lang="en-US" b="1" dirty="0"/>
              <a:t>             a.  </a:t>
            </a:r>
            <a:r>
              <a:rPr lang="en-US" b="1" dirty="0" err="1"/>
              <a:t>Neutrophils</a:t>
            </a:r>
            <a:r>
              <a:rPr lang="en-US" b="1" dirty="0"/>
              <a:t>  </a:t>
            </a:r>
          </a:p>
        </p:txBody>
      </p:sp>
      <p:sp>
        <p:nvSpPr>
          <p:cNvPr id="5" name="Text Box 3"/>
          <p:cNvSpPr txBox="1">
            <a:spLocks noChangeArrowheads="1"/>
          </p:cNvSpPr>
          <p:nvPr/>
        </p:nvSpPr>
        <p:spPr bwMode="auto">
          <a:xfrm>
            <a:off x="1828800" y="1371600"/>
            <a:ext cx="7315200" cy="457200"/>
          </a:xfrm>
          <a:prstGeom prst="rect">
            <a:avLst/>
          </a:prstGeom>
          <a:noFill/>
          <a:ln w="9525">
            <a:noFill/>
            <a:miter lim="800000"/>
            <a:headEnd/>
            <a:tailEnd/>
          </a:ln>
          <a:effectLst/>
        </p:spPr>
        <p:txBody>
          <a:bodyPr>
            <a:spAutoFit/>
          </a:bodyPr>
          <a:lstStyle/>
          <a:p>
            <a:pPr>
              <a:spcBef>
                <a:spcPct val="50000"/>
              </a:spcBef>
              <a:buFontTx/>
              <a:buChar char="•"/>
            </a:pPr>
            <a:r>
              <a:rPr lang="en-US" b="1"/>
              <a:t>  granulocyte                 </a:t>
            </a:r>
          </a:p>
        </p:txBody>
      </p:sp>
      <p:sp>
        <p:nvSpPr>
          <p:cNvPr id="6" name="Text Box 4"/>
          <p:cNvSpPr txBox="1">
            <a:spLocks noChangeArrowheads="1"/>
          </p:cNvSpPr>
          <p:nvPr/>
        </p:nvSpPr>
        <p:spPr bwMode="auto">
          <a:xfrm>
            <a:off x="1828800" y="1905000"/>
            <a:ext cx="7315200" cy="457200"/>
          </a:xfrm>
          <a:prstGeom prst="rect">
            <a:avLst/>
          </a:prstGeom>
          <a:noFill/>
          <a:ln w="9525">
            <a:noFill/>
            <a:miter lim="800000"/>
            <a:headEnd/>
            <a:tailEnd/>
          </a:ln>
          <a:effectLst/>
        </p:spPr>
        <p:txBody>
          <a:bodyPr>
            <a:spAutoFit/>
          </a:bodyPr>
          <a:lstStyle/>
          <a:p>
            <a:pPr>
              <a:spcBef>
                <a:spcPct val="50000"/>
              </a:spcBef>
              <a:buFontTx/>
              <a:buChar char="•"/>
            </a:pPr>
            <a:r>
              <a:rPr lang="en-US" b="1"/>
              <a:t>  most numerous</a:t>
            </a:r>
          </a:p>
        </p:txBody>
      </p:sp>
      <p:sp>
        <p:nvSpPr>
          <p:cNvPr id="7" name="Text Box 5"/>
          <p:cNvSpPr txBox="1">
            <a:spLocks noChangeArrowheads="1"/>
          </p:cNvSpPr>
          <p:nvPr/>
        </p:nvSpPr>
        <p:spPr bwMode="auto">
          <a:xfrm>
            <a:off x="1828800" y="2362200"/>
            <a:ext cx="7315200" cy="457200"/>
          </a:xfrm>
          <a:prstGeom prst="rect">
            <a:avLst/>
          </a:prstGeom>
          <a:noFill/>
          <a:ln w="9525">
            <a:noFill/>
            <a:miter lim="800000"/>
            <a:headEnd/>
            <a:tailEnd/>
          </a:ln>
          <a:effectLst/>
        </p:spPr>
        <p:txBody>
          <a:bodyPr>
            <a:spAutoFit/>
          </a:bodyPr>
          <a:lstStyle/>
          <a:p>
            <a:pPr>
              <a:spcBef>
                <a:spcPct val="50000"/>
              </a:spcBef>
              <a:buFontTx/>
              <a:buChar char="•"/>
            </a:pPr>
            <a:r>
              <a:rPr lang="en-US" b="1"/>
              <a:t>  phagocytic cells (lysosomes)</a:t>
            </a:r>
          </a:p>
        </p:txBody>
      </p:sp>
      <p:sp>
        <p:nvSpPr>
          <p:cNvPr id="8" name="Text Box 6"/>
          <p:cNvSpPr txBox="1">
            <a:spLocks noChangeArrowheads="1"/>
          </p:cNvSpPr>
          <p:nvPr/>
        </p:nvSpPr>
        <p:spPr bwMode="auto">
          <a:xfrm>
            <a:off x="457200" y="2895600"/>
            <a:ext cx="8686800" cy="457200"/>
          </a:xfrm>
          <a:prstGeom prst="rect">
            <a:avLst/>
          </a:prstGeom>
          <a:noFill/>
          <a:ln w="9525">
            <a:noFill/>
            <a:miter lim="800000"/>
            <a:headEnd/>
            <a:tailEnd/>
          </a:ln>
          <a:effectLst/>
        </p:spPr>
        <p:txBody>
          <a:bodyPr>
            <a:spAutoFit/>
          </a:bodyPr>
          <a:lstStyle/>
          <a:p>
            <a:pPr>
              <a:spcBef>
                <a:spcPct val="50000"/>
              </a:spcBef>
            </a:pPr>
            <a:r>
              <a:rPr lang="en-US" b="1"/>
              <a:t>             b.  Eosinophils</a:t>
            </a:r>
          </a:p>
        </p:txBody>
      </p:sp>
      <p:sp>
        <p:nvSpPr>
          <p:cNvPr id="9" name="Text Box 10"/>
          <p:cNvSpPr txBox="1">
            <a:spLocks noChangeArrowheads="1"/>
          </p:cNvSpPr>
          <p:nvPr/>
        </p:nvSpPr>
        <p:spPr bwMode="auto">
          <a:xfrm>
            <a:off x="1905000" y="33528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granulocyte</a:t>
            </a:r>
          </a:p>
        </p:txBody>
      </p:sp>
      <p:sp>
        <p:nvSpPr>
          <p:cNvPr id="10" name="Text Box 11"/>
          <p:cNvSpPr txBox="1">
            <a:spLocks noChangeArrowheads="1"/>
          </p:cNvSpPr>
          <p:nvPr/>
        </p:nvSpPr>
        <p:spPr bwMode="auto">
          <a:xfrm>
            <a:off x="1905000" y="38100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1-3%</a:t>
            </a:r>
          </a:p>
        </p:txBody>
      </p:sp>
      <p:sp>
        <p:nvSpPr>
          <p:cNvPr id="11" name="Text Box 12"/>
          <p:cNvSpPr txBox="1">
            <a:spLocks noChangeArrowheads="1"/>
          </p:cNvSpPr>
          <p:nvPr/>
        </p:nvSpPr>
        <p:spPr bwMode="auto">
          <a:xfrm>
            <a:off x="1905000" y="42672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control inflammatory &amp; allergic response</a:t>
            </a:r>
          </a:p>
        </p:txBody>
      </p:sp>
      <p:sp>
        <p:nvSpPr>
          <p:cNvPr id="12" name="Text Box 13"/>
          <p:cNvSpPr txBox="1">
            <a:spLocks noChangeArrowheads="1"/>
          </p:cNvSpPr>
          <p:nvPr/>
        </p:nvSpPr>
        <p:spPr bwMode="auto">
          <a:xfrm>
            <a:off x="1295400" y="4724400"/>
            <a:ext cx="7848600" cy="457200"/>
          </a:xfrm>
          <a:prstGeom prst="rect">
            <a:avLst/>
          </a:prstGeom>
          <a:noFill/>
          <a:ln w="9525">
            <a:noFill/>
            <a:miter lim="800000"/>
            <a:headEnd/>
            <a:tailEnd/>
          </a:ln>
          <a:effectLst/>
        </p:spPr>
        <p:txBody>
          <a:bodyPr>
            <a:spAutoFit/>
          </a:bodyPr>
          <a:lstStyle/>
          <a:p>
            <a:pPr>
              <a:spcBef>
                <a:spcPct val="50000"/>
              </a:spcBef>
            </a:pPr>
            <a:r>
              <a:rPr lang="en-US" b="1"/>
              <a:t>   c.  Basophils</a:t>
            </a:r>
          </a:p>
        </p:txBody>
      </p:sp>
      <p:sp>
        <p:nvSpPr>
          <p:cNvPr id="13" name="Text Box 15"/>
          <p:cNvSpPr txBox="1">
            <a:spLocks noChangeArrowheads="1"/>
          </p:cNvSpPr>
          <p:nvPr/>
        </p:nvSpPr>
        <p:spPr bwMode="auto">
          <a:xfrm>
            <a:off x="1905000" y="51816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dirty="0"/>
              <a:t>  granulocyte</a:t>
            </a:r>
          </a:p>
        </p:txBody>
      </p:sp>
      <p:sp>
        <p:nvSpPr>
          <p:cNvPr id="14" name="Text Box 16"/>
          <p:cNvSpPr txBox="1">
            <a:spLocks noChangeArrowheads="1"/>
          </p:cNvSpPr>
          <p:nvPr/>
        </p:nvSpPr>
        <p:spPr bwMode="auto">
          <a:xfrm>
            <a:off x="1905000" y="56388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a:t>  least common</a:t>
            </a:r>
          </a:p>
        </p:txBody>
      </p:sp>
      <p:sp>
        <p:nvSpPr>
          <p:cNvPr id="15" name="Text Box 17"/>
          <p:cNvSpPr txBox="1">
            <a:spLocks noChangeArrowheads="1"/>
          </p:cNvSpPr>
          <p:nvPr/>
        </p:nvSpPr>
        <p:spPr bwMode="auto">
          <a:xfrm>
            <a:off x="1905000" y="6096000"/>
            <a:ext cx="7239000" cy="457200"/>
          </a:xfrm>
          <a:prstGeom prst="rect">
            <a:avLst/>
          </a:prstGeom>
          <a:noFill/>
          <a:ln w="9525">
            <a:noFill/>
            <a:miter lim="800000"/>
            <a:headEnd/>
            <a:tailEnd/>
          </a:ln>
          <a:effectLst/>
        </p:spPr>
        <p:txBody>
          <a:bodyPr>
            <a:spAutoFit/>
          </a:bodyPr>
          <a:lstStyle/>
          <a:p>
            <a:pPr>
              <a:spcBef>
                <a:spcPct val="50000"/>
              </a:spcBef>
              <a:buFontTx/>
              <a:buChar char="•"/>
            </a:pPr>
            <a:r>
              <a:rPr lang="en-US" b="1" dirty="0"/>
              <a:t>  histamine (inflammatory) / heparin (prevents clots)</a:t>
            </a:r>
          </a:p>
        </p:txBody>
      </p:sp>
      <p:sp>
        <p:nvSpPr>
          <p:cNvPr id="16" name="Rectangle 2"/>
          <p:cNvSpPr txBox="1">
            <a:spLocks noChangeArrowheads="1"/>
          </p:cNvSpPr>
          <p:nvPr/>
        </p:nvSpPr>
        <p:spPr bwMode="auto">
          <a:xfrm>
            <a:off x="0" y="0"/>
            <a:ext cx="9144000" cy="762000"/>
          </a:xfrm>
          <a:prstGeom prst="rect">
            <a:avLst/>
          </a:prstGeom>
          <a:solidFill>
            <a:srgbClr val="A50021"/>
          </a:solidFill>
          <a:ln w="9525">
            <a:noFill/>
            <a:miter lim="800000"/>
            <a:headEnd/>
            <a:tailEnd/>
          </a:ln>
        </p:spPr>
        <p:txBody>
          <a:bodyPr vert="horz" wrap="square" lIns="91428" tIns="45715" rIns="91428" bIns="4571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New Roman" pitchFamily="18" charset="0"/>
                <a:ea typeface="+mj-ea"/>
                <a:cs typeface="+mj-cs"/>
              </a:rPr>
              <a:t>What makes up our WBC?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lide(from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9" grpId="0" autoUpdateAnimBg="0"/>
      <p:bldP spid="10" grpId="0" autoUpdateAnimBg="0"/>
      <p:bldP spid="11" grpId="0" autoUpdateAnimBg="0"/>
      <p:bldP spid="13" grpId="0" autoUpdateAnimBg="0"/>
      <p:bldP spid="14" grpId="0" autoUpdateAnimBg="0"/>
      <p:bldP spid="15"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1132</Words>
  <Application>Microsoft Office PowerPoint</Application>
  <PresentationFormat>On-screen Show (4:3)</PresentationFormat>
  <Paragraphs>145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Slide 1</vt:lpstr>
      <vt:lpstr>What the functions of the blood?</vt:lpstr>
      <vt:lpstr>What makes up our blood?</vt:lpstr>
      <vt:lpstr>Slide 4</vt:lpstr>
      <vt:lpstr>What makes up our blood?</vt:lpstr>
      <vt:lpstr>Slide 6</vt:lpstr>
      <vt:lpstr>Disease associated with RBC</vt:lpstr>
      <vt:lpstr>What makes up our blood?</vt:lpstr>
      <vt:lpstr>Slide 9</vt:lpstr>
      <vt:lpstr>Slide 10</vt:lpstr>
      <vt:lpstr>Slide 11</vt:lpstr>
      <vt:lpstr>Slide 12</vt:lpstr>
      <vt:lpstr>Slide 13</vt:lpstr>
      <vt:lpstr>Slide 14</vt:lpstr>
      <vt:lpstr>Slide 15</vt:lpstr>
      <vt:lpstr>Disease associated with Leucocytes</vt:lpstr>
      <vt:lpstr>What makes up our blood?</vt:lpstr>
      <vt:lpstr>Slide 18</vt:lpstr>
      <vt:lpstr>Slide 19</vt:lpstr>
      <vt:lpstr>Disease associated with platelets</vt:lpstr>
      <vt:lpstr>Blood Facts</vt:lpstr>
      <vt:lpstr>Genetics of Blood Types</vt:lpstr>
      <vt:lpstr>What are blood types?</vt:lpstr>
      <vt:lpstr>Slide 24</vt:lpstr>
      <vt:lpstr>Slide 25</vt:lpstr>
      <vt:lpstr>Slide 26</vt:lpstr>
      <vt:lpstr>Rh Factors</vt:lpstr>
      <vt:lpstr>Slide 28</vt:lpstr>
      <vt:lpstr>Microscopic  Views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chad</cp:lastModifiedBy>
  <cp:revision>85</cp:revision>
  <dcterms:created xsi:type="dcterms:W3CDTF">2006-09-19T01:58:23Z</dcterms:created>
  <dcterms:modified xsi:type="dcterms:W3CDTF">2011-05-20T09:49:22Z</dcterms:modified>
</cp:coreProperties>
</file>