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8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47" r:id="rId12"/>
    <p:sldId id="348" r:id="rId13"/>
    <p:sldId id="349" r:id="rId14"/>
    <p:sldId id="350" r:id="rId15"/>
    <p:sldId id="268" r:id="rId16"/>
    <p:sldId id="351" r:id="rId17"/>
    <p:sldId id="272" r:id="rId18"/>
    <p:sldId id="296" r:id="rId19"/>
    <p:sldId id="352" r:id="rId20"/>
    <p:sldId id="353" r:id="rId21"/>
    <p:sldId id="274" r:id="rId22"/>
    <p:sldId id="275" r:id="rId23"/>
    <p:sldId id="354" r:id="rId24"/>
    <p:sldId id="277" r:id="rId25"/>
    <p:sldId id="278" r:id="rId26"/>
    <p:sldId id="284" r:id="rId27"/>
    <p:sldId id="285" r:id="rId28"/>
    <p:sldId id="286" r:id="rId29"/>
    <p:sldId id="295" r:id="rId30"/>
    <p:sldId id="287" r:id="rId31"/>
    <p:sldId id="288" r:id="rId32"/>
    <p:sldId id="289" r:id="rId33"/>
    <p:sldId id="290" r:id="rId34"/>
    <p:sldId id="292" r:id="rId35"/>
    <p:sldId id="298" r:id="rId36"/>
    <p:sldId id="299" r:id="rId37"/>
    <p:sldId id="300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7" r:id="rId53"/>
    <p:sldId id="318" r:id="rId54"/>
    <p:sldId id="319" r:id="rId55"/>
    <p:sldId id="320" r:id="rId56"/>
    <p:sldId id="322" r:id="rId57"/>
    <p:sldId id="323" r:id="rId58"/>
    <p:sldId id="324" r:id="rId59"/>
    <p:sldId id="325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241D1-C7B4-407F-AA0F-E9A51157568D}" type="datetimeFigureOut">
              <a:rPr lang="en-PH" smtClean="0"/>
              <a:t>14/09/2019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64A78-9C74-4F4C-A0E3-BAC5B0138CD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4703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D3BA8-8ACA-4606-86B0-3F68E3987422}" type="slidenum">
              <a:rPr lang="ar-SA"/>
              <a:pPr/>
              <a:t>11</a:t>
            </a:fld>
            <a:endParaRPr lang="en-PH"/>
          </a:p>
        </p:txBody>
      </p:sp>
      <p:sp>
        <p:nvSpPr>
          <p:cNvPr id="424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75220-1B51-4A32-B5EC-B17FD43A5678}" type="slidenum">
              <a:rPr lang="ar-SA"/>
              <a:pPr/>
              <a:t>12</a:t>
            </a:fld>
            <a:endParaRPr lang="en-PH"/>
          </a:p>
        </p:txBody>
      </p:sp>
      <p:sp>
        <p:nvSpPr>
          <p:cNvPr id="427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26A36-1733-4D26-93FA-4D365FB155A9}" type="slidenum">
              <a:rPr lang="ar-SA"/>
              <a:pPr/>
              <a:t>13</a:t>
            </a:fld>
            <a:endParaRPr lang="en-PH"/>
          </a:p>
        </p:txBody>
      </p:sp>
      <p:sp>
        <p:nvSpPr>
          <p:cNvPr id="262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24258-6A38-4E56-BF95-5E9F7F7E0E1B}" type="slidenum">
              <a:rPr lang="ar-SA"/>
              <a:pPr/>
              <a:t>14</a:t>
            </a:fld>
            <a:endParaRPr lang="en-PH"/>
          </a:p>
        </p:txBody>
      </p:sp>
      <p:sp>
        <p:nvSpPr>
          <p:cNvPr id="263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E96EF-D3B4-4F6C-B3EE-6162B5CE3FBC}" type="slidenum">
              <a:rPr lang="ar-SA"/>
              <a:pPr/>
              <a:t>16</a:t>
            </a:fld>
            <a:endParaRPr lang="en-PH"/>
          </a:p>
        </p:txBody>
      </p:sp>
      <p:sp>
        <p:nvSpPr>
          <p:cNvPr id="264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9D080-DB77-44B9-991C-0B304A308E79}" type="slidenum">
              <a:rPr lang="ar-SA"/>
              <a:pPr/>
              <a:t>23</a:t>
            </a:fld>
            <a:endParaRPr lang="en-PH"/>
          </a:p>
        </p:txBody>
      </p:sp>
      <p:sp>
        <p:nvSpPr>
          <p:cNvPr id="269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4908317-1345-4BBE-806A-F34E2C02A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B2CA-3BF5-410D-A2F9-EF71406FD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ECED3-8560-4A29-A983-D756EFDC1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1377-A8DA-4558-9BED-7B8ADFAFD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E551B-EEEA-4F86-9C42-6E44EB1A5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1232D5-D577-4DBE-B8DD-FFA32017872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0798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97BF42-CAF9-4BBC-B596-86BC8659A8E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707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5896-C14D-4C71-B826-669F1F74D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8971-68C4-4008-A1AC-03CB24830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0F91C-6E84-4BB5-9FE4-BE176B337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5AD6-BC45-444C-83EE-CF353D3EC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C2CC-52F7-45CB-8E9F-281DCE44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EB606-83E3-4BDA-BAF6-AC77AD69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5B0E-8538-42EC-AABD-BB9994071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B588B-9E27-456E-8449-C8AB34824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1" lang="en-US" sz="2400" b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1" lang="en-US" sz="2400" b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1" lang="en-US" sz="2400" b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1" lang="en-US" sz="2400" b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1" lang="en-US" sz="2400" b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1" lang="en-US" sz="2400" b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1" lang="en-US" sz="2400" b="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701BEF73-95EE-4E6F-A56D-4AF959537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1" r:id="rId14"/>
    <p:sldLayoutId id="2147483682" r:id="rId15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20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20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20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20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20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2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81000"/>
            <a:ext cx="7772400" cy="2209800"/>
          </a:xfrm>
        </p:spPr>
        <p:txBody>
          <a:bodyPr/>
          <a:lstStyle/>
          <a:p>
            <a:pPr eaLnBrk="1" hangingPunct="1"/>
            <a:r>
              <a:rPr lang="en-US" sz="5400" b="1" smtClean="0"/>
              <a:t>DIETARY MINERALS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00800" cy="1676400"/>
          </a:xfrm>
        </p:spPr>
        <p:txBody>
          <a:bodyPr/>
          <a:lstStyle/>
          <a:p>
            <a:pPr eaLnBrk="1" hangingPunct="1"/>
            <a:endParaRPr lang="en-US" sz="4000" b="1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pPr algn="ctr" eaLnBrk="1" hangingPunct="1"/>
            <a:r>
              <a:rPr lang="en-US" b="1" smtClean="0"/>
              <a:t>Sources of Minerals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smtClean="0"/>
              <a:t>Naturally occurring in food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smtClean="0"/>
              <a:t>Added in elemental or mineral form like CaCO3 , NaCl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smtClean="0"/>
              <a:t>Some of these additives come from natural sources like ground oyster shells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smtClean="0"/>
              <a:t>Sometimes minerals added to diet separately from food as vitamin &amp; mineral supplements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9" name="Picture 3" descr="oxa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4" t="56250"/>
          <a:stretch>
            <a:fillRect/>
          </a:stretch>
        </p:blipFill>
        <p:spPr bwMode="auto">
          <a:xfrm>
            <a:off x="914400" y="1981200"/>
            <a:ext cx="16764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3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Minerals in Foods</a:t>
            </a:r>
          </a:p>
        </p:txBody>
      </p:sp>
      <p:sp>
        <p:nvSpPr>
          <p:cNvPr id="42394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1371600"/>
            <a:ext cx="5715000" cy="4525963"/>
          </a:xfrm>
        </p:spPr>
        <p:txBody>
          <a:bodyPr/>
          <a:lstStyle/>
          <a:p>
            <a:r>
              <a:rPr lang="en-US" altLang="zh-CN" sz="2800"/>
              <a:t>Found in all food groups.</a:t>
            </a:r>
          </a:p>
          <a:p>
            <a:r>
              <a:rPr lang="en-US" altLang="zh-CN" sz="2800"/>
              <a:t>More reliably found in animal products.</a:t>
            </a:r>
          </a:p>
          <a:p>
            <a:r>
              <a:rPr lang="en-US" altLang="zh-CN" sz="2800" i="1">
                <a:solidFill>
                  <a:srgbClr val="0000CC"/>
                </a:solidFill>
              </a:rPr>
              <a:t>Often other substances in foods decrease absorption</a:t>
            </a:r>
            <a:r>
              <a:rPr lang="en-US" altLang="zh-CN" sz="2800"/>
              <a:t> (bioavailability) of minerals</a:t>
            </a:r>
          </a:p>
          <a:p>
            <a:pPr lvl="1"/>
            <a:r>
              <a:rPr lang="en-US" altLang="zh-CN" sz="2400" i="1">
                <a:solidFill>
                  <a:srgbClr val="990000"/>
                </a:solidFill>
              </a:rPr>
              <a:t>Oxalate</a:t>
            </a:r>
            <a:r>
              <a:rPr lang="en-US" altLang="zh-CN" sz="2400">
                <a:solidFill>
                  <a:srgbClr val="990000"/>
                </a:solidFill>
              </a:rPr>
              <a:t>,</a:t>
            </a:r>
            <a:r>
              <a:rPr lang="en-US" altLang="zh-CN" sz="2400"/>
              <a:t> found in spinach, prevents absorption of most </a:t>
            </a:r>
            <a:r>
              <a:rPr lang="en-US" altLang="zh-CN" sz="2400">
                <a:solidFill>
                  <a:srgbClr val="0000CC"/>
                </a:solidFill>
              </a:rPr>
              <a:t>calcium </a:t>
            </a:r>
            <a:r>
              <a:rPr lang="en-US" altLang="zh-CN" sz="2400"/>
              <a:t>in spinach.</a:t>
            </a:r>
          </a:p>
          <a:p>
            <a:pPr lvl="1"/>
            <a:r>
              <a:rPr lang="en-US" altLang="zh-CN" sz="2400" i="1">
                <a:solidFill>
                  <a:srgbClr val="CC0099"/>
                </a:solidFill>
              </a:rPr>
              <a:t>Phytate,</a:t>
            </a:r>
            <a:r>
              <a:rPr lang="en-US" altLang="zh-CN" sz="2400"/>
              <a:t> form of phosphorous in most plants makes it poorly available</a:t>
            </a:r>
          </a:p>
        </p:txBody>
      </p:sp>
      <p:pic>
        <p:nvPicPr>
          <p:cNvPr id="423944" name="Picture 8" descr="Phyt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133600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3945" name="Text Box 9"/>
          <p:cNvSpPr txBox="1">
            <a:spLocks noChangeArrowheads="1"/>
          </p:cNvSpPr>
          <p:nvPr/>
        </p:nvSpPr>
        <p:spPr bwMode="auto">
          <a:xfrm>
            <a:off x="1066800" y="34290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>
                <a:solidFill>
                  <a:srgbClr val="990000"/>
                </a:solidFill>
              </a:rPr>
              <a:t>Oxalate</a:t>
            </a:r>
            <a:endParaRPr lang="zh-CN" altLang="en-US" sz="2000" b="1" i="1">
              <a:solidFill>
                <a:srgbClr val="990000"/>
              </a:solidFill>
            </a:endParaRPr>
          </a:p>
        </p:txBody>
      </p:sp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1143000" y="63246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 dirty="0" err="1">
                <a:solidFill>
                  <a:srgbClr val="CC0099"/>
                </a:solidFill>
              </a:rPr>
              <a:t>Phytate</a:t>
            </a:r>
            <a:endParaRPr lang="zh-CN" altLang="en-US" sz="2000" b="1" i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3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3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3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3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/>
              <a:t>Factors Affecting Requirements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r>
              <a:rPr lang="en-US" altLang="zh-CN"/>
              <a:t>Physiological state/level of production</a:t>
            </a:r>
          </a:p>
          <a:p>
            <a:r>
              <a:rPr lang="en-US" altLang="zh-CN"/>
              <a:t>Interactions with other minerals</a:t>
            </a:r>
          </a:p>
        </p:txBody>
      </p:sp>
      <p:pic>
        <p:nvPicPr>
          <p:cNvPr id="425988" name="Picture 4" descr="mineral intera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19417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8301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Deficiencies and Excesses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altLang="zh-CN"/>
              <a:t>Most minerals have an </a:t>
            </a:r>
            <a:r>
              <a:rPr lang="en-US" altLang="zh-CN">
                <a:solidFill>
                  <a:srgbClr val="0000CC"/>
                </a:solidFill>
              </a:rPr>
              <a:t>optimal range</a:t>
            </a:r>
          </a:p>
          <a:p>
            <a:pPr lvl="1">
              <a:lnSpc>
                <a:spcPct val="115000"/>
              </a:lnSpc>
            </a:pPr>
            <a:r>
              <a:rPr lang="en-US" altLang="zh-CN">
                <a:solidFill>
                  <a:srgbClr val="CC0000"/>
                </a:solidFill>
              </a:rPr>
              <a:t>Below</a:t>
            </a:r>
            <a:r>
              <a:rPr lang="en-US" altLang="zh-CN"/>
              <a:t> leads to </a:t>
            </a:r>
            <a:r>
              <a:rPr lang="en-US" altLang="zh-CN">
                <a:solidFill>
                  <a:srgbClr val="CC0000"/>
                </a:solidFill>
              </a:rPr>
              <a:t>deficiency</a:t>
            </a:r>
            <a:r>
              <a:rPr lang="en-US" altLang="zh-CN"/>
              <a:t> symptoms</a:t>
            </a:r>
          </a:p>
          <a:p>
            <a:pPr lvl="1">
              <a:lnSpc>
                <a:spcPct val="115000"/>
              </a:lnSpc>
            </a:pPr>
            <a:r>
              <a:rPr lang="en-US" altLang="zh-CN">
                <a:solidFill>
                  <a:srgbClr val="CC0099"/>
                </a:solidFill>
              </a:rPr>
              <a:t>Above</a:t>
            </a:r>
            <a:r>
              <a:rPr lang="en-US" altLang="zh-CN"/>
              <a:t> leads to </a:t>
            </a:r>
            <a:r>
              <a:rPr lang="en-US" altLang="zh-CN">
                <a:solidFill>
                  <a:srgbClr val="CC0099"/>
                </a:solidFill>
              </a:rPr>
              <a:t>toxicity</a:t>
            </a:r>
            <a:r>
              <a:rPr lang="en-US" altLang="zh-CN"/>
              <a:t> symptoms</a:t>
            </a:r>
          </a:p>
          <a:p>
            <a:pPr>
              <a:lnSpc>
                <a:spcPct val="115000"/>
              </a:lnSpc>
            </a:pPr>
            <a:r>
              <a:rPr lang="en-US" altLang="zh-CN"/>
              <a:t>Mineral content of </a:t>
            </a:r>
            <a:r>
              <a:rPr lang="en-US" altLang="zh-CN" u="sng"/>
              <a:t>soils</a:t>
            </a:r>
            <a:r>
              <a:rPr lang="en-US" altLang="zh-CN"/>
              <a:t> dictates mineral status of plants (i.e., feeds)</a:t>
            </a:r>
          </a:p>
          <a:p>
            <a:pPr>
              <a:lnSpc>
                <a:spcPct val="115000"/>
              </a:lnSpc>
            </a:pPr>
            <a:r>
              <a:rPr lang="en-US" altLang="zh-CN"/>
              <a:t>May take many months to develop</a:t>
            </a:r>
          </a:p>
        </p:txBody>
      </p:sp>
    </p:spTree>
    <p:extLst>
      <p:ext uri="{BB962C8B-B14F-4D97-AF65-F5344CB8AC3E}">
        <p14:creationId xmlns:p14="http://schemas.microsoft.com/office/powerpoint/2010/main" val="344774449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Requirements and Toxicities</a:t>
            </a:r>
          </a:p>
        </p:txBody>
      </p:sp>
      <p:graphicFrame>
        <p:nvGraphicFramePr>
          <p:cNvPr id="80944" name="Group 48"/>
          <p:cNvGraphicFramePr>
            <a:graphicFrameLocks noGrp="1"/>
          </p:cNvGraphicFramePr>
          <p:nvPr>
            <p:ph type="tbl" idx="1"/>
          </p:nvPr>
        </p:nvGraphicFramePr>
        <p:xfrm>
          <a:off x="533400" y="1676400"/>
          <a:ext cx="8229600" cy="4651566"/>
        </p:xfrm>
        <a:graphic>
          <a:graphicData uri="http://schemas.openxmlformats.org/drawingml/2006/table">
            <a:tbl>
              <a:tblPr/>
              <a:tblGrid>
                <a:gridCol w="1560513"/>
                <a:gridCol w="1828800"/>
                <a:gridCol w="2362200"/>
                <a:gridCol w="2478087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Species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Requirement, mg/kg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Toxic level, mg/kg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Cu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Cattle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Swine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5-8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115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Cattle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Livestock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Cattle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Horses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0.1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3-4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5-40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92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233487"/>
          </a:xfrm>
        </p:spPr>
        <p:txBody>
          <a:bodyPr/>
          <a:lstStyle/>
          <a:p>
            <a:pPr algn="ctr" eaLnBrk="1" hangingPunct="1"/>
            <a:r>
              <a:rPr lang="en-US" sz="4000" b="1" smtClean="0"/>
              <a:t>Organic Vs Inorganic sources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eaLnBrk="1" hangingPunct="1"/>
            <a:r>
              <a:rPr lang="en-US" sz="2800" b="1" smtClean="0"/>
              <a:t>Dietary source of minerals can be organic like plants but they themselves are inorganic</a:t>
            </a:r>
          </a:p>
          <a:p>
            <a:pPr eaLnBrk="1" hangingPunct="1"/>
            <a:r>
              <a:rPr lang="en-US" sz="2800" b="1" smtClean="0"/>
              <a:t>Minerals in ionic form are best absorbed</a:t>
            </a:r>
          </a:p>
          <a:p>
            <a:pPr eaLnBrk="1" hangingPunct="1"/>
            <a:r>
              <a:rPr lang="en-US" sz="2800" b="1" smtClean="0"/>
              <a:t>Inorganic or metallic source of minerals can be toxic like heavy metals</a:t>
            </a:r>
          </a:p>
          <a:p>
            <a:pPr eaLnBrk="1" hangingPunct="1"/>
            <a:r>
              <a:rPr lang="en-US" sz="2800" b="1" smtClean="0"/>
              <a:t>Minerals in their inorganic form are not easily absorbed</a:t>
            </a:r>
          </a:p>
          <a:p>
            <a:pPr eaLnBrk="1" hangingPunct="1"/>
            <a:r>
              <a:rPr lang="en-US" sz="2800" b="1" smtClean="0"/>
              <a:t>Stored in tissues &amp; large amounts are toxic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/>
              <a:t>Calcium (Ca)</a:t>
            </a:r>
            <a:endParaRPr lang="zh-CN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93838"/>
            <a:ext cx="4495800" cy="4525962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zh-CN" sz="2800" i="1">
                <a:solidFill>
                  <a:srgbClr val="0000CC"/>
                </a:solidFill>
              </a:rPr>
              <a:t>Most abundant mineral</a:t>
            </a:r>
            <a:r>
              <a:rPr lang="en-US" altLang="zh-CN" sz="2800"/>
              <a:t> in animal tissues</a:t>
            </a:r>
          </a:p>
          <a:p>
            <a:pPr lvl="1">
              <a:spcBef>
                <a:spcPct val="10000"/>
              </a:spcBef>
            </a:pPr>
            <a:r>
              <a:rPr lang="en-US" altLang="zh-CN" sz="2600"/>
              <a:t>99% Ca in skeleton</a:t>
            </a:r>
          </a:p>
          <a:p>
            <a:pPr lvl="1">
              <a:spcBef>
                <a:spcPct val="10000"/>
              </a:spcBef>
            </a:pPr>
            <a:r>
              <a:rPr lang="en-US" altLang="zh-CN" sz="2600"/>
              <a:t>1% Present in:</a:t>
            </a:r>
          </a:p>
          <a:p>
            <a:pPr lvl="2">
              <a:spcBef>
                <a:spcPct val="10000"/>
              </a:spcBef>
            </a:pPr>
            <a:r>
              <a:rPr lang="en-US" altLang="zh-CN" sz="2000"/>
              <a:t>Blood &amp; other tissues</a:t>
            </a:r>
          </a:p>
          <a:p>
            <a:pPr>
              <a:spcBef>
                <a:spcPct val="10000"/>
              </a:spcBef>
            </a:pPr>
            <a:r>
              <a:rPr lang="en-US" altLang="zh-CN" sz="2800">
                <a:solidFill>
                  <a:srgbClr val="CC0099"/>
                </a:solidFill>
              </a:rPr>
              <a:t>Lots of functions</a:t>
            </a:r>
          </a:p>
          <a:p>
            <a:pPr lvl="1">
              <a:spcBef>
                <a:spcPct val="10000"/>
              </a:spcBef>
            </a:pPr>
            <a:r>
              <a:rPr lang="en-US" altLang="zh-CN" sz="2600"/>
              <a:t>Bone structure</a:t>
            </a:r>
          </a:p>
          <a:p>
            <a:pPr lvl="1">
              <a:spcBef>
                <a:spcPct val="10000"/>
              </a:spcBef>
            </a:pPr>
            <a:r>
              <a:rPr lang="en-US" altLang="zh-CN" sz="2600"/>
              <a:t>Nerve function</a:t>
            </a:r>
          </a:p>
          <a:p>
            <a:pPr lvl="1">
              <a:spcBef>
                <a:spcPct val="10000"/>
              </a:spcBef>
            </a:pPr>
            <a:r>
              <a:rPr lang="en-US" altLang="zh-CN" sz="2600"/>
              <a:t>Blood clotting</a:t>
            </a:r>
          </a:p>
          <a:p>
            <a:pPr lvl="1">
              <a:spcBef>
                <a:spcPct val="10000"/>
              </a:spcBef>
            </a:pPr>
            <a:r>
              <a:rPr lang="en-US" altLang="zh-CN" sz="2600"/>
              <a:t>Muscle contraction</a:t>
            </a:r>
          </a:p>
          <a:p>
            <a:pPr lvl="1">
              <a:spcBef>
                <a:spcPct val="10000"/>
              </a:spcBef>
            </a:pPr>
            <a:r>
              <a:rPr lang="en-US" altLang="zh-CN" sz="2600"/>
              <a:t>Cellular metabolism</a:t>
            </a:r>
          </a:p>
        </p:txBody>
      </p:sp>
      <p:pic>
        <p:nvPicPr>
          <p:cNvPr id="37895" name="Picture 7" descr="C11F18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447800"/>
            <a:ext cx="3932238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7461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214313"/>
            <a:ext cx="4267200" cy="1462087"/>
          </a:xfrm>
        </p:spPr>
        <p:txBody>
          <a:bodyPr/>
          <a:lstStyle/>
          <a:p>
            <a:pPr algn="ctr" eaLnBrk="1" hangingPunct="1"/>
            <a:r>
              <a:rPr lang="en-US" sz="4800" b="1" smtClean="0"/>
              <a:t>Food Sources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55373" t="43558" r="11295" b="15703"/>
          <a:stretch>
            <a:fillRect/>
          </a:stretch>
        </p:blipFill>
        <p:spPr>
          <a:xfrm>
            <a:off x="4724400" y="0"/>
            <a:ext cx="4419600" cy="6858000"/>
          </a:xfrm>
        </p:spPr>
      </p:pic>
      <p:sp>
        <p:nvSpPr>
          <p:cNvPr id="20484" name="Rectangle 7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5029200" cy="4648200"/>
          </a:xfrm>
        </p:spPr>
        <p:txBody>
          <a:bodyPr/>
          <a:lstStyle/>
          <a:p>
            <a:pPr eaLnBrk="1" hangingPunct="1"/>
            <a:r>
              <a:rPr lang="en-US" smtClean="0"/>
              <a:t>Milk and dairy products</a:t>
            </a:r>
          </a:p>
          <a:p>
            <a:pPr lvl="1" eaLnBrk="1" hangingPunct="1"/>
            <a:r>
              <a:rPr lang="en-US" smtClean="0"/>
              <a:t>􀂄 High amounts</a:t>
            </a:r>
          </a:p>
          <a:p>
            <a:pPr lvl="1" eaLnBrk="1" hangingPunct="1"/>
            <a:r>
              <a:rPr lang="en-US" smtClean="0"/>
              <a:t>􀂄 High bioavailability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(fortified with vitamin D)</a:t>
            </a:r>
          </a:p>
          <a:p>
            <a:pPr eaLnBrk="1" hangingPunct="1"/>
            <a:r>
              <a:rPr lang="en-US" smtClean="0"/>
              <a:t>Green leafy vegetables</a:t>
            </a:r>
          </a:p>
          <a:p>
            <a:pPr lvl="1" eaLnBrk="1" hangingPunct="1"/>
            <a:r>
              <a:rPr lang="en-US" smtClean="0"/>
              <a:t>􀂄 Poor absorption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Daily Requirements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743200"/>
            <a:ext cx="7772400" cy="3389313"/>
          </a:xfrm>
        </p:spPr>
        <p:txBody>
          <a:bodyPr/>
          <a:lstStyle/>
          <a:p>
            <a:pPr eaLnBrk="1" hangingPunct="1"/>
            <a:r>
              <a:rPr lang="en-US" smtClean="0"/>
              <a:t>Infants                       210 – 270 mg </a:t>
            </a:r>
          </a:p>
          <a:p>
            <a:pPr eaLnBrk="1" hangingPunct="1"/>
            <a:r>
              <a:rPr lang="en-US" smtClean="0"/>
              <a:t>Children 1 to 8 years   500– 800 mg</a:t>
            </a:r>
          </a:p>
          <a:p>
            <a:pPr eaLnBrk="1" hangingPunct="1"/>
            <a:r>
              <a:rPr lang="en-US" smtClean="0"/>
              <a:t>Adult female               1000– 1300 mg</a:t>
            </a:r>
          </a:p>
          <a:p>
            <a:pPr eaLnBrk="1" hangingPunct="1"/>
            <a:r>
              <a:rPr lang="en-US" smtClean="0"/>
              <a:t>Adult male                  1000– 1300 mg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146050" y="685800"/>
            <a:ext cx="876935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1938" indent="-261938">
              <a:lnSpc>
                <a:spcPct val="120000"/>
              </a:lnSpc>
              <a:spcBef>
                <a:spcPct val="20000"/>
              </a:spcBef>
              <a:buSzPct val="85000"/>
            </a:pPr>
            <a:r>
              <a:rPr lang="en-GB" altLang="zh-CN" sz="3200" b="1">
                <a:solidFill>
                  <a:srgbClr val="33CC33"/>
                </a:solidFill>
                <a:latin typeface="Comic Sans MS" pitchFamily="66" charset="0"/>
              </a:rPr>
              <a:t>     </a:t>
            </a:r>
            <a:r>
              <a:rPr lang="en-GB" altLang="zh-CN" sz="3200" b="1">
                <a:solidFill>
                  <a:srgbClr val="990000"/>
                </a:solidFill>
                <a:latin typeface="Comic Sans MS" pitchFamily="66" charset="0"/>
              </a:rPr>
              <a:t>Factor promoting Ca absorption</a:t>
            </a:r>
          </a:p>
          <a:p>
            <a:pPr marL="261938" indent="-261938">
              <a:lnSpc>
                <a:spcPct val="120000"/>
              </a:lnSpc>
              <a:spcBef>
                <a:spcPct val="20000"/>
              </a:spcBef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>
                <a:solidFill>
                  <a:srgbClr val="0000CC"/>
                </a:solidFill>
                <a:latin typeface="Comic Sans MS" pitchFamily="66" charset="0"/>
              </a:rPr>
              <a:t>1.</a:t>
            </a:r>
            <a:r>
              <a:rPr lang="en-US" altLang="zh-CN" sz="2400" b="1" u="sng">
                <a:solidFill>
                  <a:srgbClr val="0000CC"/>
                </a:solidFill>
                <a:latin typeface="Comic Sans MS" pitchFamily="66" charset="0"/>
              </a:rPr>
              <a:t> Vit.D</a:t>
            </a:r>
            <a:r>
              <a:rPr lang="en-US" altLang="zh-CN" sz="2400" b="1">
                <a:latin typeface="Comic Sans MS" pitchFamily="66" charset="0"/>
              </a:rPr>
              <a:t> </a:t>
            </a:r>
            <a:r>
              <a:rPr lang="en-US" altLang="zh-CN" sz="2400" b="1" u="sng">
                <a:solidFill>
                  <a:srgbClr val="CC0000"/>
                </a:solidFill>
                <a:latin typeface="Comic Sans MS" pitchFamily="66" charset="0"/>
              </a:rPr>
              <a:t>induce the synthesis of Ca binding protein</a:t>
            </a:r>
            <a:r>
              <a:rPr lang="en-US" altLang="zh-CN" sz="2400" b="1">
                <a:latin typeface="Comic Sans MS" pitchFamily="66" charset="0"/>
              </a:rPr>
              <a:t> in the intestinal epithelial cells and promotes Ca absorption.</a:t>
            </a:r>
          </a:p>
          <a:p>
            <a:pPr marL="261938" indent="-261938">
              <a:lnSpc>
                <a:spcPct val="120000"/>
              </a:lnSpc>
              <a:spcBef>
                <a:spcPct val="20000"/>
              </a:spcBef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>
                <a:latin typeface="Comic Sans MS" pitchFamily="66" charset="0"/>
              </a:rPr>
              <a:t>2.</a:t>
            </a:r>
            <a:r>
              <a:rPr lang="en-US" altLang="zh-CN" sz="2400" b="1" u="sng">
                <a:latin typeface="Comic Sans MS" pitchFamily="66" charset="0"/>
              </a:rPr>
              <a:t> </a:t>
            </a:r>
            <a:r>
              <a:rPr lang="en-US" altLang="zh-CN" sz="2400" b="1" u="sng">
                <a:solidFill>
                  <a:srgbClr val="0000CC"/>
                </a:solidFill>
                <a:latin typeface="Comic Sans MS" pitchFamily="66" charset="0"/>
              </a:rPr>
              <a:t>Parathyroid hormone (PTH)</a:t>
            </a:r>
            <a:r>
              <a:rPr lang="en-US" altLang="zh-CN" sz="2400" b="1">
                <a:latin typeface="Comic Sans MS" pitchFamily="66" charset="0"/>
              </a:rPr>
              <a:t> enhances Ca absorption through the increased synthesis of calcitriol.</a:t>
            </a:r>
          </a:p>
          <a:p>
            <a:pPr marL="261938" indent="-261938">
              <a:lnSpc>
                <a:spcPct val="120000"/>
              </a:lnSpc>
              <a:spcBef>
                <a:spcPct val="20000"/>
              </a:spcBef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>
                <a:latin typeface="Comic Sans MS" pitchFamily="66" charset="0"/>
              </a:rPr>
              <a:t>3</a:t>
            </a:r>
            <a:r>
              <a:rPr lang="en-US" altLang="zh-CN" sz="2400" b="1">
                <a:solidFill>
                  <a:srgbClr val="0000CC"/>
                </a:solidFill>
                <a:latin typeface="Comic Sans MS" pitchFamily="66" charset="0"/>
              </a:rPr>
              <a:t>. </a:t>
            </a:r>
            <a:r>
              <a:rPr lang="en-US" altLang="zh-CN" sz="2400" b="1" u="sng">
                <a:solidFill>
                  <a:srgbClr val="0000CC"/>
                </a:solidFill>
                <a:latin typeface="Comic Sans MS" pitchFamily="66" charset="0"/>
              </a:rPr>
              <a:t>Acidity (low pH)</a:t>
            </a:r>
            <a:r>
              <a:rPr lang="en-US" altLang="zh-CN" sz="2400" b="1">
                <a:latin typeface="Comic Sans MS" pitchFamily="66" charset="0"/>
              </a:rPr>
              <a:t> is more favorable for Ca absorption.</a:t>
            </a:r>
          </a:p>
          <a:p>
            <a:pPr marL="261938" indent="-261938">
              <a:lnSpc>
                <a:spcPct val="120000"/>
              </a:lnSpc>
              <a:spcBef>
                <a:spcPct val="20000"/>
              </a:spcBef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>
                <a:latin typeface="Comic Sans MS" pitchFamily="66" charset="0"/>
              </a:rPr>
              <a:t>4. </a:t>
            </a:r>
            <a:r>
              <a:rPr lang="en-US" altLang="zh-CN" sz="2400" b="1" u="sng">
                <a:solidFill>
                  <a:srgbClr val="0000CC"/>
                </a:solidFill>
                <a:latin typeface="Comic Sans MS" pitchFamily="66" charset="0"/>
              </a:rPr>
              <a:t>Lactose</a:t>
            </a:r>
            <a:r>
              <a:rPr lang="en-US" altLang="zh-CN" sz="2400" b="1">
                <a:latin typeface="Comic Sans MS" pitchFamily="66" charset="0"/>
              </a:rPr>
              <a:t> promotes calcium uptake by intestinal cell.</a:t>
            </a:r>
          </a:p>
          <a:p>
            <a:pPr marL="261938" indent="-261938">
              <a:lnSpc>
                <a:spcPct val="120000"/>
              </a:lnSpc>
              <a:spcBef>
                <a:spcPct val="20000"/>
              </a:spcBef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>
                <a:solidFill>
                  <a:srgbClr val="0000CC"/>
                </a:solidFill>
                <a:latin typeface="Comic Sans MS" pitchFamily="66" charset="0"/>
              </a:rPr>
              <a:t>5.</a:t>
            </a:r>
            <a:r>
              <a:rPr lang="en-US" altLang="zh-CN" sz="2400" b="1" u="sng">
                <a:solidFill>
                  <a:srgbClr val="0000CC"/>
                </a:solidFill>
                <a:latin typeface="Comic Sans MS" pitchFamily="66" charset="0"/>
              </a:rPr>
              <a:t> Lysine and arginine</a:t>
            </a:r>
            <a:r>
              <a:rPr lang="en-US" altLang="zh-CN" sz="2400" b="1">
                <a:latin typeface="Comic Sans MS" pitchFamily="66" charset="0"/>
              </a:rPr>
              <a:t> facilitate Ca absorption.</a:t>
            </a:r>
          </a:p>
        </p:txBody>
      </p:sp>
    </p:spTree>
    <p:extLst>
      <p:ext uri="{BB962C8B-B14F-4D97-AF65-F5344CB8AC3E}">
        <p14:creationId xmlns:p14="http://schemas.microsoft.com/office/powerpoint/2010/main" val="233696251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7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7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7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7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7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7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-1676400"/>
            <a:ext cx="7793037" cy="3352800"/>
          </a:xfrm>
        </p:spPr>
        <p:txBody>
          <a:bodyPr/>
          <a:lstStyle/>
          <a:p>
            <a:pPr eaLnBrk="1" hangingPunct="1"/>
            <a:r>
              <a:rPr lang="en-US" sz="6600" b="1" dirty="0" smtClean="0"/>
              <a:t>Minerals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8650288" cy="3276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smtClean="0"/>
              <a:t>Inorganic elemental atoms that are essential nutrients.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smtClean="0"/>
              <a:t>Not changed by digestion or metabolism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304800" y="436563"/>
            <a:ext cx="8640763" cy="619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lang="en-GB" altLang="zh-CN" sz="3200" b="1" dirty="0">
                <a:solidFill>
                  <a:srgbClr val="33CC33"/>
                </a:solidFill>
                <a:latin typeface="Comic Sans MS" pitchFamily="66" charset="0"/>
              </a:rPr>
              <a:t>     </a:t>
            </a:r>
            <a:r>
              <a:rPr lang="en-GB" altLang="zh-CN" sz="3200" b="1" dirty="0">
                <a:solidFill>
                  <a:srgbClr val="990000"/>
                </a:solidFill>
                <a:latin typeface="Comic Sans MS" pitchFamily="66" charset="0"/>
              </a:rPr>
              <a:t>Factor inhibiting </a:t>
            </a:r>
            <a:r>
              <a:rPr lang="en-GB" altLang="zh-CN" sz="3200" b="1" dirty="0" err="1">
                <a:solidFill>
                  <a:srgbClr val="990000"/>
                </a:solidFill>
                <a:latin typeface="Comic Sans MS" pitchFamily="66" charset="0"/>
              </a:rPr>
              <a:t>Ca</a:t>
            </a:r>
            <a:r>
              <a:rPr lang="en-GB" altLang="zh-CN" sz="3200" b="1" dirty="0">
                <a:solidFill>
                  <a:srgbClr val="990000"/>
                </a:solidFill>
                <a:latin typeface="Comic Sans MS" pitchFamily="66" charset="0"/>
              </a:rPr>
              <a:t> absorption</a:t>
            </a:r>
          </a:p>
          <a:p>
            <a:pPr>
              <a:spcBef>
                <a:spcPct val="20000"/>
              </a:spcBef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latin typeface="Comic Sans MS" pitchFamily="66" charset="0"/>
              </a:rPr>
              <a:t>1</a:t>
            </a:r>
            <a:r>
              <a:rPr lang="en-US" altLang="zh-CN" sz="2400" b="1" dirty="0">
                <a:solidFill>
                  <a:srgbClr val="0000CC"/>
                </a:solidFill>
                <a:latin typeface="Comic Sans MS" pitchFamily="66" charset="0"/>
              </a:rPr>
              <a:t>. </a:t>
            </a:r>
            <a:r>
              <a:rPr lang="en-US" altLang="zh-CN" sz="2400" b="1" u="sng" dirty="0" err="1">
                <a:solidFill>
                  <a:srgbClr val="0000CC"/>
                </a:solidFill>
                <a:latin typeface="Comic Sans MS" pitchFamily="66" charset="0"/>
              </a:rPr>
              <a:t>Phytates</a:t>
            </a:r>
            <a:r>
              <a:rPr lang="en-US" altLang="zh-CN" sz="2400" b="1" u="sng" dirty="0">
                <a:solidFill>
                  <a:srgbClr val="0000CC"/>
                </a:solidFill>
                <a:latin typeface="Comic Sans MS" pitchFamily="66" charset="0"/>
              </a:rPr>
              <a:t> and oxalates</a:t>
            </a:r>
            <a:r>
              <a:rPr lang="en-US" altLang="zh-CN" sz="2400" b="1" dirty="0">
                <a:latin typeface="Comic Sans MS" pitchFamily="66" charset="0"/>
              </a:rPr>
              <a:t> </a:t>
            </a:r>
            <a:r>
              <a:rPr lang="en-US" altLang="zh-CN" sz="2400" b="1" u="sng" dirty="0">
                <a:solidFill>
                  <a:srgbClr val="CC0000"/>
                </a:solidFill>
                <a:latin typeface="Comic Sans MS" pitchFamily="66" charset="0"/>
              </a:rPr>
              <a:t>form insoluble salts</a:t>
            </a:r>
            <a:r>
              <a:rPr lang="en-US" altLang="zh-CN" sz="2400" b="1" dirty="0">
                <a:latin typeface="Comic Sans MS" pitchFamily="66" charset="0"/>
              </a:rPr>
              <a:t> and interfere with </a:t>
            </a:r>
            <a:r>
              <a:rPr lang="en-US" altLang="zh-CN" sz="2400" b="1" dirty="0" err="1">
                <a:latin typeface="Comic Sans MS" pitchFamily="66" charset="0"/>
              </a:rPr>
              <a:t>Ca</a:t>
            </a:r>
            <a:r>
              <a:rPr lang="en-US" altLang="zh-CN" sz="2400" b="1" dirty="0">
                <a:latin typeface="Comic Sans MS" pitchFamily="66" charset="0"/>
              </a:rPr>
              <a:t> absorption.</a:t>
            </a:r>
          </a:p>
          <a:p>
            <a:pPr>
              <a:spcBef>
                <a:spcPct val="20000"/>
              </a:spcBef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latin typeface="Comic Sans MS" pitchFamily="66" charset="0"/>
              </a:rPr>
              <a:t>2. The high content of </a:t>
            </a:r>
            <a:r>
              <a:rPr lang="en-US" altLang="zh-CN" sz="2400" b="1" u="sng" dirty="0">
                <a:solidFill>
                  <a:srgbClr val="0000CC"/>
                </a:solidFill>
                <a:latin typeface="Comic Sans MS" pitchFamily="66" charset="0"/>
              </a:rPr>
              <a:t>dietary phosphate</a:t>
            </a:r>
            <a:r>
              <a:rPr lang="en-US" altLang="zh-CN" sz="2400" b="1" dirty="0">
                <a:latin typeface="Comic Sans MS" pitchFamily="66" charset="0"/>
              </a:rPr>
              <a:t> results in the formation of </a:t>
            </a:r>
            <a:r>
              <a:rPr lang="en-US" altLang="zh-CN" sz="2400" b="1" u="sng" dirty="0">
                <a:solidFill>
                  <a:srgbClr val="CC0000"/>
                </a:solidFill>
                <a:latin typeface="Comic Sans MS" pitchFamily="66" charset="0"/>
              </a:rPr>
              <a:t>insoluble </a:t>
            </a:r>
            <a:r>
              <a:rPr lang="en-US" altLang="zh-CN" sz="2400" b="1" u="sng" dirty="0" err="1">
                <a:solidFill>
                  <a:srgbClr val="CC0000"/>
                </a:solidFill>
                <a:latin typeface="Comic Sans MS" pitchFamily="66" charset="0"/>
              </a:rPr>
              <a:t>Ca</a:t>
            </a:r>
            <a:r>
              <a:rPr lang="en-US" altLang="zh-CN" sz="2400" b="1" u="sng" dirty="0">
                <a:solidFill>
                  <a:srgbClr val="CC0000"/>
                </a:solidFill>
                <a:latin typeface="Comic Sans MS" pitchFamily="66" charset="0"/>
              </a:rPr>
              <a:t> phosphate</a:t>
            </a:r>
            <a:r>
              <a:rPr lang="en-US" altLang="zh-CN" sz="2400" b="1" dirty="0">
                <a:latin typeface="Comic Sans MS" pitchFamily="66" charset="0"/>
              </a:rPr>
              <a:t> and prevent </a:t>
            </a:r>
            <a:r>
              <a:rPr lang="en-US" altLang="zh-CN" sz="2400" b="1" dirty="0" err="1">
                <a:latin typeface="Comic Sans MS" pitchFamily="66" charset="0"/>
              </a:rPr>
              <a:t>Ca</a:t>
            </a:r>
            <a:r>
              <a:rPr lang="en-US" altLang="zh-CN" sz="2400" b="1" dirty="0">
                <a:latin typeface="Comic Sans MS" pitchFamily="66" charset="0"/>
              </a:rPr>
              <a:t> uptake. </a:t>
            </a:r>
          </a:p>
          <a:p>
            <a:pPr lvl="1">
              <a:spcBef>
                <a:spcPct val="20000"/>
              </a:spcBef>
              <a:buClr>
                <a:srgbClr val="FF33CC"/>
              </a:buClr>
              <a:buSzPct val="85000"/>
              <a:buFont typeface="Wingdings" pitchFamily="2" charset="2"/>
              <a:buChar char="ü"/>
            </a:pPr>
            <a:r>
              <a:rPr lang="en-US" altLang="zh-CN" sz="2000" b="1" i="1" u="sng" dirty="0"/>
              <a:t>Dietary ratio of </a:t>
            </a:r>
            <a:r>
              <a:rPr lang="en-US" altLang="zh-CN" sz="2000" b="1" i="1" u="sng" dirty="0" err="1"/>
              <a:t>Ca</a:t>
            </a:r>
            <a:r>
              <a:rPr lang="en-US" altLang="zh-CN" sz="2000" b="1" i="1" u="sng" dirty="0"/>
              <a:t> : P ---</a:t>
            </a:r>
            <a:r>
              <a:rPr lang="en-US" altLang="zh-CN" sz="2000" b="1" i="1" u="sng" dirty="0">
                <a:solidFill>
                  <a:srgbClr val="CC0000"/>
                </a:solidFill>
              </a:rPr>
              <a:t>1:1 to 2:1---</a:t>
            </a:r>
            <a:r>
              <a:rPr lang="en-US" altLang="zh-CN" sz="2000" b="1" i="1" u="sng" dirty="0"/>
              <a:t> is ideal for </a:t>
            </a:r>
            <a:r>
              <a:rPr lang="en-US" altLang="zh-CN" sz="2000" b="1" i="1" u="sng" dirty="0" err="1"/>
              <a:t>Ca</a:t>
            </a:r>
            <a:r>
              <a:rPr lang="en-US" altLang="zh-CN" sz="2000" b="1" i="1" u="sng" dirty="0"/>
              <a:t> absorption.</a:t>
            </a:r>
            <a:r>
              <a:rPr lang="en-US" altLang="zh-CN" sz="2400" b="1" u="sng" dirty="0">
                <a:latin typeface="Comic Sans MS" pitchFamily="66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latin typeface="Comic Sans MS" pitchFamily="66" charset="0"/>
              </a:rPr>
              <a:t>3. The </a:t>
            </a:r>
            <a:r>
              <a:rPr lang="en-US" altLang="zh-CN" sz="2400" b="1" u="sng" dirty="0">
                <a:solidFill>
                  <a:srgbClr val="0000CC"/>
                </a:solidFill>
                <a:latin typeface="Comic Sans MS" pitchFamily="66" charset="0"/>
              </a:rPr>
              <a:t>free fatty acids</a:t>
            </a:r>
            <a:r>
              <a:rPr lang="en-US" altLang="zh-CN" sz="2400" b="1" dirty="0">
                <a:latin typeface="Comic Sans MS" pitchFamily="66" charset="0"/>
              </a:rPr>
              <a:t> </a:t>
            </a:r>
            <a:r>
              <a:rPr lang="en-US" altLang="zh-CN" sz="2400" b="1" dirty="0" smtClean="0">
                <a:latin typeface="Comic Sans MS" pitchFamily="66" charset="0"/>
              </a:rPr>
              <a:t>react </a:t>
            </a:r>
            <a:r>
              <a:rPr lang="en-US" altLang="zh-CN" sz="2400" b="1" dirty="0">
                <a:latin typeface="Comic Sans MS" pitchFamily="66" charset="0"/>
              </a:rPr>
              <a:t>with </a:t>
            </a:r>
            <a:r>
              <a:rPr lang="en-US" altLang="zh-CN" sz="2400" b="1" dirty="0" err="1">
                <a:latin typeface="Comic Sans MS" pitchFamily="66" charset="0"/>
              </a:rPr>
              <a:t>Ca</a:t>
            </a:r>
            <a:r>
              <a:rPr lang="en-US" altLang="zh-CN" sz="2400" b="1" dirty="0">
                <a:latin typeface="Comic Sans MS" pitchFamily="66" charset="0"/>
              </a:rPr>
              <a:t> to form insoluble </a:t>
            </a:r>
            <a:r>
              <a:rPr lang="en-US" altLang="zh-CN" sz="2400" b="1" dirty="0" err="1">
                <a:latin typeface="Comic Sans MS" pitchFamily="66" charset="0"/>
              </a:rPr>
              <a:t>Ca</a:t>
            </a:r>
            <a:r>
              <a:rPr lang="en-US" altLang="zh-CN" sz="2400" b="1" dirty="0">
                <a:latin typeface="Comic Sans MS" pitchFamily="66" charset="0"/>
              </a:rPr>
              <a:t> soaps. </a:t>
            </a:r>
          </a:p>
          <a:p>
            <a:pPr>
              <a:spcBef>
                <a:spcPct val="20000"/>
              </a:spcBef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latin typeface="Comic Sans MS" pitchFamily="66" charset="0"/>
              </a:rPr>
              <a:t>4. The </a:t>
            </a:r>
            <a:r>
              <a:rPr lang="en-US" altLang="zh-CN" sz="2400" b="1" u="sng" dirty="0">
                <a:solidFill>
                  <a:srgbClr val="0000CC"/>
                </a:solidFill>
                <a:latin typeface="Comic Sans MS" pitchFamily="66" charset="0"/>
              </a:rPr>
              <a:t>alkaline condition (high pH)</a:t>
            </a:r>
            <a:r>
              <a:rPr lang="en-US" altLang="zh-CN" sz="2400" b="1" dirty="0">
                <a:latin typeface="Comic Sans MS" pitchFamily="66" charset="0"/>
              </a:rPr>
              <a:t>  is </a:t>
            </a:r>
            <a:r>
              <a:rPr lang="en-US" altLang="zh-CN" sz="2400" b="1" dirty="0">
                <a:solidFill>
                  <a:srgbClr val="CC0000"/>
                </a:solidFill>
                <a:latin typeface="Comic Sans MS" pitchFamily="66" charset="0"/>
              </a:rPr>
              <a:t>unfavorable</a:t>
            </a:r>
            <a:r>
              <a:rPr lang="en-US" altLang="zh-CN" sz="2400" b="1" dirty="0">
                <a:latin typeface="Comic Sans MS" pitchFamily="66" charset="0"/>
              </a:rPr>
              <a:t> for </a:t>
            </a:r>
            <a:r>
              <a:rPr lang="en-US" altLang="zh-CN" sz="2400" b="1" dirty="0" err="1">
                <a:latin typeface="Comic Sans MS" pitchFamily="66" charset="0"/>
              </a:rPr>
              <a:t>Ca</a:t>
            </a:r>
            <a:r>
              <a:rPr lang="en-US" altLang="zh-CN" sz="2400" b="1" dirty="0">
                <a:latin typeface="Comic Sans MS" pitchFamily="66" charset="0"/>
              </a:rPr>
              <a:t> absorption.</a:t>
            </a:r>
          </a:p>
          <a:p>
            <a:pPr>
              <a:spcBef>
                <a:spcPct val="20000"/>
              </a:spcBef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latin typeface="Comic Sans MS" pitchFamily="66" charset="0"/>
              </a:rPr>
              <a:t>5. High content of </a:t>
            </a:r>
            <a:r>
              <a:rPr lang="en-US" altLang="zh-CN" sz="2400" b="1" u="sng" dirty="0">
                <a:solidFill>
                  <a:srgbClr val="0000CC"/>
                </a:solidFill>
                <a:latin typeface="Comic Sans MS" pitchFamily="66" charset="0"/>
              </a:rPr>
              <a:t>dietary fiber</a:t>
            </a:r>
            <a:r>
              <a:rPr lang="en-US" altLang="zh-CN" sz="2400" b="1" dirty="0">
                <a:latin typeface="Comic Sans MS" pitchFamily="66" charset="0"/>
              </a:rPr>
              <a:t> interferes with </a:t>
            </a:r>
            <a:r>
              <a:rPr lang="en-US" altLang="zh-CN" sz="2400" b="1" dirty="0" err="1">
                <a:latin typeface="Comic Sans MS" pitchFamily="66" charset="0"/>
              </a:rPr>
              <a:t>Ca</a:t>
            </a:r>
            <a:r>
              <a:rPr lang="en-US" altLang="zh-CN" sz="2400" b="1" dirty="0">
                <a:latin typeface="Comic Sans MS" pitchFamily="66" charset="0"/>
              </a:rPr>
              <a:t> absorption.</a:t>
            </a:r>
          </a:p>
          <a:p>
            <a:pPr>
              <a:spcBef>
                <a:spcPct val="20000"/>
              </a:spcBef>
              <a:buClr>
                <a:srgbClr val="FF33CC"/>
              </a:buClr>
              <a:buSzPct val="85000"/>
              <a:buFont typeface="Wingdings" pitchFamily="2" charset="2"/>
              <a:buNone/>
            </a:pPr>
            <a:r>
              <a:rPr lang="en-US" altLang="zh-CN" sz="2400" b="1" dirty="0">
                <a:latin typeface="Comic Sans MS" pitchFamily="66" charset="0"/>
              </a:rPr>
              <a:t>6. </a:t>
            </a:r>
            <a:r>
              <a:rPr lang="en-US" altLang="zh-CN" sz="2400" b="1" dirty="0">
                <a:solidFill>
                  <a:srgbClr val="0000CC"/>
                </a:solidFill>
                <a:latin typeface="Comic Sans MS" pitchFamily="66" charset="0"/>
              </a:rPr>
              <a:t>Low estrogen levels</a:t>
            </a:r>
            <a:r>
              <a:rPr lang="en-US" altLang="zh-CN" sz="2400" b="1" dirty="0">
                <a:latin typeface="Comic Sans MS" pitchFamily="66" charset="0"/>
              </a:rPr>
              <a:t> (postmenopausal women)</a:t>
            </a:r>
          </a:p>
        </p:txBody>
      </p:sp>
    </p:spTree>
    <p:extLst>
      <p:ext uri="{BB962C8B-B14F-4D97-AF65-F5344CB8AC3E}">
        <p14:creationId xmlns:p14="http://schemas.microsoft.com/office/powerpoint/2010/main" val="71518342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8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8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8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8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8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8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pPr eaLnBrk="1" hangingPunct="1"/>
            <a:r>
              <a:rPr lang="en-US" b="1" smtClean="0"/>
              <a:t>Calcium Regulation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marL="609600" indent="-609600" eaLnBrk="1" hangingPunct="1"/>
            <a:r>
              <a:rPr lang="en-US" b="1" smtClean="0"/>
              <a:t>Three hormones involved in regulation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Vit D3 from kidney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mtClean="0"/>
          </a:p>
          <a:p>
            <a:pPr marL="990600" lvl="1" indent="-533400" eaLnBrk="1" hangingPunct="1"/>
            <a:r>
              <a:rPr lang="en-US" smtClean="0"/>
              <a:t>Steroid hormone</a:t>
            </a:r>
          </a:p>
          <a:p>
            <a:pPr marL="990600" lvl="1" indent="-533400" eaLnBrk="1" hangingPunct="1"/>
            <a:r>
              <a:rPr lang="en-US" smtClean="0"/>
              <a:t>Formed from Vit D by successive hydroxylation in liver and kidney</a:t>
            </a:r>
          </a:p>
          <a:p>
            <a:pPr marL="990600" lvl="1" indent="-533400" eaLnBrk="1" hangingPunct="1"/>
            <a:r>
              <a:rPr lang="en-US" smtClean="0"/>
              <a:t>It increases Ca absorption from intestine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43975" cy="852487"/>
          </a:xfrm>
        </p:spPr>
        <p:txBody>
          <a:bodyPr/>
          <a:lstStyle/>
          <a:p>
            <a:pPr algn="ctr" eaLnBrk="1" hangingPunct="1"/>
            <a:r>
              <a:rPr lang="en-US" b="1" smtClean="0"/>
              <a:t>Calcium regulation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45354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2.  Parathyroid Hormone (PTH 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From parathyroid gland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Mobilizes Ca from bone &amp; increases urinary phosphate excretion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en-US" smtClean="0"/>
              <a:t>Calcitonin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From thyroid gland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Inhibits bone resorption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 the mobilization of Ca from bone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smtClean="0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 flipH="1">
            <a:off x="457200" y="56388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200"/>
              <a:t>Factors Regulating Plasma Ca Level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4913313"/>
          </a:xfrm>
        </p:spPr>
        <p:txBody>
          <a:bodyPr/>
          <a:lstStyle/>
          <a:p>
            <a:r>
              <a:rPr lang="en-US" altLang="zh-CN" sz="2800"/>
              <a:t>Plasma Ca is regulated variable</a:t>
            </a:r>
            <a:endParaRPr lang="en-US" altLang="zh-CN" sz="2800">
              <a:solidFill>
                <a:srgbClr val="0000CC"/>
              </a:solidFill>
            </a:endParaRPr>
          </a:p>
          <a:p>
            <a:r>
              <a:rPr lang="en-US" altLang="zh-CN" sz="2800" i="1">
                <a:solidFill>
                  <a:srgbClr val="CC0000"/>
                </a:solidFill>
              </a:rPr>
              <a:t>Three hormones</a:t>
            </a:r>
            <a:r>
              <a:rPr lang="en-US" altLang="zh-CN" sz="2800"/>
              <a:t> involved in regulation</a:t>
            </a:r>
          </a:p>
          <a:p>
            <a:pPr lvl="1"/>
            <a:r>
              <a:rPr lang="en-US" altLang="zh-CN" sz="2400">
                <a:solidFill>
                  <a:srgbClr val="0000CC"/>
                </a:solidFill>
              </a:rPr>
              <a:t>Calcitriol (1,25-(OH)</a:t>
            </a:r>
            <a:r>
              <a:rPr lang="en-US" altLang="zh-CN" sz="2400" baseline="-25000">
                <a:solidFill>
                  <a:srgbClr val="0000CC"/>
                </a:solidFill>
              </a:rPr>
              <a:t>2</a:t>
            </a:r>
            <a:r>
              <a:rPr lang="en-US" altLang="zh-CN" sz="2400">
                <a:solidFill>
                  <a:srgbClr val="0000CC"/>
                </a:solidFill>
              </a:rPr>
              <a:t> VitD</a:t>
            </a:r>
            <a:r>
              <a:rPr lang="en-US" altLang="zh-CN" sz="2400" baseline="-25000">
                <a:solidFill>
                  <a:srgbClr val="0000CC"/>
                </a:solidFill>
              </a:rPr>
              <a:t>3</a:t>
            </a:r>
            <a:r>
              <a:rPr lang="en-US" altLang="zh-CN" sz="2400">
                <a:solidFill>
                  <a:srgbClr val="0000CC"/>
                </a:solidFill>
              </a:rPr>
              <a:t>,</a:t>
            </a:r>
            <a:r>
              <a:rPr lang="en-US" altLang="zh-CN" sz="2400" baseline="-25000">
                <a:solidFill>
                  <a:srgbClr val="0000CC"/>
                </a:solidFill>
              </a:rPr>
              <a:t> </a:t>
            </a:r>
            <a:r>
              <a:rPr lang="en-US" altLang="zh-CN" sz="2400">
                <a:solidFill>
                  <a:srgbClr val="0000CC"/>
                </a:solidFill>
              </a:rPr>
              <a:t>or 1,25 DHCC)</a:t>
            </a:r>
            <a:endParaRPr lang="en-US" altLang="zh-CN" sz="2400" baseline="-25000">
              <a:solidFill>
                <a:srgbClr val="0000CC"/>
              </a:solidFill>
            </a:endParaRPr>
          </a:p>
          <a:p>
            <a:pPr lvl="2"/>
            <a:r>
              <a:rPr lang="en-US" altLang="zh-CN" sz="2000"/>
              <a:t>from kidney</a:t>
            </a:r>
          </a:p>
          <a:p>
            <a:pPr lvl="1"/>
            <a:r>
              <a:rPr lang="en-US" altLang="zh-CN" sz="2400">
                <a:solidFill>
                  <a:srgbClr val="CC0099"/>
                </a:solidFill>
              </a:rPr>
              <a:t>Parathyroid hormone (PTH)</a:t>
            </a:r>
          </a:p>
          <a:p>
            <a:pPr lvl="2"/>
            <a:r>
              <a:rPr lang="en-US" altLang="zh-CN" sz="2000"/>
              <a:t>from parathyroid gland</a:t>
            </a:r>
          </a:p>
          <a:p>
            <a:pPr lvl="1"/>
            <a:r>
              <a:rPr lang="en-US" altLang="zh-CN" sz="2400">
                <a:solidFill>
                  <a:srgbClr val="0000CC"/>
                </a:solidFill>
              </a:rPr>
              <a:t>Calcitonin(CT)</a:t>
            </a:r>
          </a:p>
          <a:p>
            <a:pPr lvl="2"/>
            <a:r>
              <a:rPr lang="en-US" altLang="zh-CN" sz="2000"/>
              <a:t>from thyroid gland</a:t>
            </a:r>
          </a:p>
          <a:p>
            <a:r>
              <a:rPr lang="en-US" altLang="zh-CN" sz="2800" i="1">
                <a:solidFill>
                  <a:srgbClr val="CC0000"/>
                </a:solidFill>
              </a:rPr>
              <a:t>Vitamin D</a:t>
            </a:r>
            <a:r>
              <a:rPr lang="en-US" altLang="zh-CN" sz="2800" i="1" baseline="-25000">
                <a:solidFill>
                  <a:srgbClr val="CC0000"/>
                </a:solidFill>
              </a:rPr>
              <a:t>3</a:t>
            </a:r>
            <a:r>
              <a:rPr lang="en-US" altLang="zh-CN" sz="2800"/>
              <a:t> </a:t>
            </a:r>
            <a:r>
              <a:rPr lang="en-US" altLang="zh-CN" sz="2800" i="1">
                <a:solidFill>
                  <a:srgbClr val="CC0000"/>
                </a:solidFill>
              </a:rPr>
              <a:t>and PTH </a:t>
            </a:r>
            <a:r>
              <a:rPr lang="en-US" altLang="zh-CN" sz="2800"/>
              <a:t>: </a:t>
            </a:r>
            <a:r>
              <a:rPr lang="en-US" altLang="zh-CN" sz="2800" i="1" u="sng">
                <a:solidFill>
                  <a:srgbClr val="CC0000"/>
                </a:solidFill>
              </a:rPr>
              <a:t>increase</a:t>
            </a:r>
            <a:r>
              <a:rPr lang="en-US" altLang="zh-CN" sz="2800"/>
              <a:t> plasma Ca↑</a:t>
            </a:r>
          </a:p>
          <a:p>
            <a:r>
              <a:rPr lang="en-US" altLang="zh-CN" sz="2800" i="1">
                <a:solidFill>
                  <a:srgbClr val="0000CC"/>
                </a:solidFill>
              </a:rPr>
              <a:t>Calcitonin</a:t>
            </a:r>
            <a:r>
              <a:rPr lang="en-US" altLang="zh-CN" sz="2800"/>
              <a:t> : </a:t>
            </a:r>
            <a:r>
              <a:rPr lang="en-US" altLang="zh-CN" sz="2800" i="1" u="sng">
                <a:solidFill>
                  <a:srgbClr val="0000CC"/>
                </a:solidFill>
              </a:rPr>
              <a:t>decrease</a:t>
            </a:r>
            <a:r>
              <a:rPr lang="en-US" altLang="zh-CN" sz="2800"/>
              <a:t> plasma Ca↓</a:t>
            </a:r>
          </a:p>
        </p:txBody>
      </p:sp>
    </p:spTree>
    <p:extLst>
      <p:ext uri="{BB962C8B-B14F-4D97-AF65-F5344CB8AC3E}">
        <p14:creationId xmlns:p14="http://schemas.microsoft.com/office/powerpoint/2010/main" val="93283791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2746" t="18518" r="17177" b="1199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2234" t="15779" r="15216" b="1385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Calcium Regulation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017713"/>
            <a:ext cx="7735888" cy="4840287"/>
          </a:xfrm>
        </p:spPr>
        <p:txBody>
          <a:bodyPr/>
          <a:lstStyle/>
          <a:p>
            <a:pPr eaLnBrk="1" hangingPunct="1"/>
            <a:r>
              <a:rPr lang="en-US" smtClean="0"/>
              <a:t>Large amount of Ca is filtered in kidneys</a:t>
            </a:r>
          </a:p>
          <a:p>
            <a:pPr eaLnBrk="1" hangingPunct="1"/>
            <a:r>
              <a:rPr lang="en-US" smtClean="0"/>
              <a:t>98 to 99 % reabsorbed</a:t>
            </a:r>
          </a:p>
          <a:p>
            <a:pPr eaLnBrk="1" hangingPunct="1"/>
            <a:r>
              <a:rPr lang="en-US" smtClean="0"/>
              <a:t>60 % reabsorption in proximal tubules</a:t>
            </a:r>
          </a:p>
          <a:p>
            <a:pPr eaLnBrk="1" hangingPunct="1"/>
            <a:r>
              <a:rPr lang="en-US" smtClean="0"/>
              <a:t>Remainder in ascending loop of Henle and distal tubules</a:t>
            </a:r>
          </a:p>
          <a:p>
            <a:pPr eaLnBrk="1" hangingPunct="1"/>
            <a:r>
              <a:rPr lang="en-US" smtClean="0"/>
              <a:t>Distal tubular reabsorption regulated by parathyroid hormone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Regulatory Functions of Calcium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smtClean="0"/>
              <a:t>Stimulates blood clotting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factor IV blood coagulation 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/>
              <a:t>Muscle contraction</a:t>
            </a: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Ca activates myosin- ATP complex, motors sliding action between actin and myosin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 </a:t>
            </a:r>
            <a:r>
              <a:rPr lang="en-US" b="1" smtClean="0"/>
              <a:t>Transmission of nerve impulses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 Ca necessary for transmission of nerve impulses from presynaptic to postsynaptic region 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/>
              <a:t>Vision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Ca regulates cyclic GMP in retinal rods &amp; has role in adaptation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􀂄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Regulatory Functions of Calcium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Regulation of blood glucose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Role in secretion of insulin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Cell differentiation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Cofactor for energy metabolism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Cofactor for many enzymes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Secretion of hormones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Insulin , PTH, Calcitonin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Ca and cyclic AMP second messengers of different hormones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Glucagon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ransition>
    <p:split orient="vert"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15400" cy="1081087"/>
          </a:xfrm>
        </p:spPr>
        <p:txBody>
          <a:bodyPr/>
          <a:lstStyle/>
          <a:p>
            <a:pPr algn="ctr" eaLnBrk="1" hangingPunct="1"/>
            <a:r>
              <a:rPr lang="en-US" sz="5400" b="1" smtClean="0"/>
              <a:t>Calcium Functions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56352" t="19482" r="11295" b="13850"/>
          <a:stretch>
            <a:fillRect/>
          </a:stretch>
        </p:blipFill>
        <p:spPr>
          <a:xfrm>
            <a:off x="1371600" y="1524000"/>
            <a:ext cx="6934200" cy="50292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algn="ctr" eaLnBrk="1" hangingPunct="1"/>
            <a:r>
              <a:rPr lang="en-US" sz="5400" b="1" dirty="0" smtClean="0"/>
              <a:t>Dietary minerals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55088" cy="4876800"/>
          </a:xfrm>
        </p:spPr>
        <p:txBody>
          <a:bodyPr/>
          <a:lstStyle/>
          <a:p>
            <a:pPr marL="609600" indent="-609600" eaLnBrk="1" hangingPunct="1"/>
            <a:r>
              <a:rPr lang="en-US" sz="3600" b="1" dirty="0" smtClean="0"/>
              <a:t>Dietary minerals refers to inorganic compounds necessary for life and good nutrition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600" b="1" dirty="0" smtClean="0"/>
              <a:t>Some are scientific minerals like salt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3600" b="1" dirty="0" smtClean="0"/>
              <a:t>Others are elements like K , Ca , Fe, Zn , Mg  and Cu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Structural Functions of Calcium:</a:t>
            </a:r>
            <a:br>
              <a:rPr lang="en-US" sz="4000" smtClean="0"/>
            </a:br>
            <a:r>
              <a:rPr lang="en-US" sz="4000" smtClean="0"/>
              <a:t>Bones &amp; Teeth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eaLnBrk="1" hangingPunct="1"/>
            <a:r>
              <a:rPr lang="en-US" b="1" dirty="0" smtClean="0"/>
              <a:t>Bones</a:t>
            </a:r>
          </a:p>
          <a:p>
            <a:pPr lvl="1" eaLnBrk="1" hangingPunct="1"/>
            <a:r>
              <a:rPr lang="en-US" sz="3200" dirty="0" err="1" smtClean="0"/>
              <a:t>Osteoblasts</a:t>
            </a:r>
            <a:endParaRPr lang="en-US" sz="3200" dirty="0" smtClean="0"/>
          </a:p>
          <a:p>
            <a:pPr lvl="3" eaLnBrk="1" hangingPunct="1"/>
            <a:r>
              <a:rPr lang="en-US" dirty="0" smtClean="0"/>
              <a:t> </a:t>
            </a:r>
            <a:r>
              <a:rPr lang="en-US" sz="2800" dirty="0" smtClean="0"/>
              <a:t>Bone formation</a:t>
            </a:r>
          </a:p>
          <a:p>
            <a:pPr eaLnBrk="1" hangingPunct="1"/>
            <a:r>
              <a:rPr lang="en-US" b="1" dirty="0" err="1" smtClean="0"/>
              <a:t>Osteoclasts</a:t>
            </a:r>
            <a:endParaRPr lang="en-US" b="1" dirty="0" smtClean="0"/>
          </a:p>
          <a:p>
            <a:pPr lvl="1" eaLnBrk="1" hangingPunct="1"/>
            <a:r>
              <a:rPr lang="en-US" sz="3200" dirty="0" smtClean="0"/>
              <a:t>Breakdown of older bone</a:t>
            </a:r>
          </a:p>
          <a:p>
            <a:pPr eaLnBrk="1" hangingPunct="1"/>
            <a:r>
              <a:rPr lang="en-US" dirty="0" smtClean="0"/>
              <a:t> </a:t>
            </a:r>
            <a:r>
              <a:rPr lang="en-US" b="1" dirty="0" err="1" smtClean="0"/>
              <a:t>Hydroxyapatite</a:t>
            </a:r>
            <a:endParaRPr lang="en-US" b="1" dirty="0" smtClean="0"/>
          </a:p>
          <a:p>
            <a:pPr lvl="1" eaLnBrk="1" hangingPunct="1"/>
            <a:r>
              <a:rPr lang="en-US" sz="3200" dirty="0" smtClean="0"/>
              <a:t>Large crystal-like molecule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Calcium Deficiencies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4572000" cy="4840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Rickets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 </a:t>
            </a:r>
            <a:r>
              <a:rPr lang="en-US" smtClean="0"/>
              <a:t>in growing animals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Osteomalacia (osteoporosis</a:t>
            </a:r>
            <a:r>
              <a:rPr lang="en-US" sz="28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 adult animals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Milk fever (parturient paresis)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 lactating animals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Tetany</a:t>
            </a:r>
          </a:p>
        </p:txBody>
      </p:sp>
      <p:pic>
        <p:nvPicPr>
          <p:cNvPr id="38916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66959" t="16722" r="12041" b="11278"/>
          <a:stretch>
            <a:fillRect/>
          </a:stretch>
        </p:blipFill>
        <p:spPr>
          <a:xfrm>
            <a:off x="4648200" y="2057400"/>
            <a:ext cx="4495800" cy="48006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Calcium and Bone Health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4876800" cy="4840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Bone growth 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  greatest during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 “linear growth”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􀂄 </a:t>
            </a:r>
            <a:r>
              <a:rPr lang="en-US" smtClean="0"/>
              <a:t>Peaks out at around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         age 30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Calcium in bones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    used as reservoir for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    other needs.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􀂄 </a:t>
            </a:r>
            <a:r>
              <a:rPr lang="en-US" smtClean="0"/>
              <a:t>Maintains blood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        calcium homeostasis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4131" t="35390" r="13042" b="13945"/>
          <a:stretch>
            <a:fillRect/>
          </a:stretch>
        </p:blipFill>
        <p:spPr>
          <a:xfrm>
            <a:off x="4648200" y="1828800"/>
            <a:ext cx="4495800" cy="5029200"/>
          </a:xfrm>
          <a:noFill/>
        </p:spPr>
      </p:pic>
    </p:spTree>
  </p:cSld>
  <p:clrMapOvr>
    <a:masterClrMapping/>
  </p:clrMapOvr>
  <p:transition>
    <p:split orient="vert"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6667" t="21335" r="12746" b="1199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Calcium Toxicity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4992688" cy="4840287"/>
          </a:xfrm>
        </p:spPr>
        <p:txBody>
          <a:bodyPr/>
          <a:lstStyle/>
          <a:p>
            <a:pPr eaLnBrk="1" hangingPunct="1"/>
            <a:r>
              <a:rPr lang="en-US" dirty="0" smtClean="0"/>
              <a:t>Deposition in soft tissue</a:t>
            </a:r>
          </a:p>
          <a:p>
            <a:pPr eaLnBrk="1" hangingPunct="1"/>
            <a:r>
              <a:rPr lang="en-US" dirty="0" smtClean="0"/>
              <a:t>Impaired kidney function</a:t>
            </a:r>
          </a:p>
          <a:p>
            <a:pPr eaLnBrk="1" hangingPunct="1"/>
            <a:r>
              <a:rPr lang="en-US" dirty="0" smtClean="0"/>
              <a:t>Interference with other nutrient absorption</a:t>
            </a:r>
          </a:p>
          <a:p>
            <a:pPr lvl="1" eaLnBrk="1" hangingPunct="1"/>
            <a:r>
              <a:rPr lang="en-US" dirty="0" smtClean="0"/>
              <a:t>  </a:t>
            </a:r>
            <a:r>
              <a:rPr lang="en-US" sz="2400" dirty="0" smtClean="0"/>
              <a:t> </a:t>
            </a:r>
            <a:r>
              <a:rPr lang="en-US" sz="3200" dirty="0" smtClean="0"/>
              <a:t>Iron &amp; zinc</a:t>
            </a:r>
          </a:p>
        </p:txBody>
      </p:sp>
      <p:graphicFrame>
        <p:nvGraphicFramePr>
          <p:cNvPr id="1026" name="Object 4"/>
          <p:cNvGraphicFramePr>
            <a:graphicFrameLocks noGrp="1"/>
          </p:cNvGraphicFramePr>
          <p:nvPr>
            <p:ph sz="half" idx="2"/>
          </p:nvPr>
        </p:nvGraphicFramePr>
        <p:xfrm>
          <a:off x="5145088" y="2786063"/>
          <a:ext cx="3810000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Microsoft ClipArt Gallery" r:id="rId3" imgW="4662360" imgH="3152520" progId="MS_ClipArt_Gallery">
                  <p:embed/>
                </p:oleObj>
              </mc:Choice>
              <mc:Fallback>
                <p:oleObj name="Microsoft ClipArt Gallery" r:id="rId3" imgW="4662360" imgH="3152520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786063"/>
                        <a:ext cx="3810000" cy="257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Phosphorus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pPr eaLnBrk="1" hangingPunct="1"/>
            <a:r>
              <a:rPr lang="en-US" smtClean="0"/>
              <a:t>Total body phosphorus    1 – 1.5 kg</a:t>
            </a:r>
          </a:p>
          <a:p>
            <a:pPr lvl="1" eaLnBrk="1" hangingPunct="1"/>
            <a:r>
              <a:rPr lang="en-US" smtClean="0"/>
              <a:t>Mostly combined with Ca in bone</a:t>
            </a:r>
          </a:p>
          <a:p>
            <a:pPr eaLnBrk="1" hangingPunct="1"/>
            <a:r>
              <a:rPr lang="en-US" smtClean="0"/>
              <a:t>Occurrence</a:t>
            </a:r>
          </a:p>
          <a:p>
            <a:pPr lvl="1" eaLnBrk="1" hangingPunct="1"/>
            <a:r>
              <a:rPr lang="en-US" smtClean="0"/>
              <a:t>Component of each and every part of living system i.e., Cell</a:t>
            </a:r>
          </a:p>
          <a:p>
            <a:pPr eaLnBrk="1" hangingPunct="1"/>
            <a:r>
              <a:rPr lang="en-US" smtClean="0"/>
              <a:t>Distribution</a:t>
            </a:r>
          </a:p>
          <a:p>
            <a:pPr lvl="1" eaLnBrk="1" hangingPunct="1"/>
            <a:r>
              <a:rPr lang="en-US" smtClean="0"/>
              <a:t>80 % in bones and teeth</a:t>
            </a:r>
          </a:p>
          <a:p>
            <a:pPr lvl="1" eaLnBrk="1" hangingPunct="1"/>
            <a:r>
              <a:rPr lang="en-US" smtClean="0"/>
              <a:t>10 % in lipids, proteins and carbohydrates</a:t>
            </a:r>
          </a:p>
          <a:p>
            <a:pPr lvl="1" eaLnBrk="1" hangingPunct="1"/>
            <a:r>
              <a:rPr lang="en-US" smtClean="0"/>
              <a:t>10 % in different compounds in blood and muscles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/>
              <a:t>Phosphorus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Daily Requirements</a:t>
            </a:r>
          </a:p>
          <a:p>
            <a:pPr lvl="1" eaLnBrk="1" hangingPunct="1"/>
            <a:r>
              <a:rPr lang="en-US" dirty="0" smtClean="0"/>
              <a:t>Infants                 300 – 500 mg </a:t>
            </a:r>
          </a:p>
          <a:p>
            <a:pPr lvl="1" eaLnBrk="1" hangingPunct="1"/>
            <a:r>
              <a:rPr lang="en-US" dirty="0" smtClean="0"/>
              <a:t>Children               500 mg</a:t>
            </a:r>
          </a:p>
          <a:p>
            <a:pPr lvl="1" eaLnBrk="1" hangingPunct="1"/>
            <a:r>
              <a:rPr lang="en-US" dirty="0" smtClean="0"/>
              <a:t>Male ( adults )      500 – 1200 mg</a:t>
            </a:r>
          </a:p>
          <a:p>
            <a:pPr lvl="1" eaLnBrk="1" hangingPunct="1"/>
            <a:r>
              <a:rPr lang="en-US" dirty="0" smtClean="0"/>
              <a:t>Females               500 – 1200 mg</a:t>
            </a:r>
          </a:p>
          <a:p>
            <a:pPr lvl="1" eaLnBrk="1" hangingPunct="1"/>
            <a:r>
              <a:rPr lang="en-US" dirty="0" smtClean="0"/>
              <a:t>During pregnancy 1200 mg</a:t>
            </a:r>
          </a:p>
          <a:p>
            <a:pPr eaLnBrk="1" hangingPunct="1"/>
            <a:r>
              <a:rPr lang="en-US" dirty="0" smtClean="0"/>
              <a:t>Total plasma phosphorus  12 mg / dl</a:t>
            </a:r>
          </a:p>
          <a:p>
            <a:pPr lvl="1" eaLnBrk="1" hangingPunct="1"/>
            <a:r>
              <a:rPr lang="en-US" dirty="0" smtClean="0"/>
              <a:t>2 / 3 in organic compounds</a:t>
            </a:r>
          </a:p>
          <a:p>
            <a:pPr lvl="1" eaLnBrk="1" hangingPunct="1"/>
            <a:r>
              <a:rPr lang="en-US" dirty="0" smtClean="0"/>
              <a:t>Remaining inorganic as HPO4 &amp; H2PO4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Phosphorus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6400800" cy="4840287"/>
          </a:xfrm>
        </p:spPr>
        <p:txBody>
          <a:bodyPr/>
          <a:lstStyle/>
          <a:p>
            <a:pPr eaLnBrk="1" hangingPunct="1"/>
            <a:r>
              <a:rPr lang="en-US" smtClean="0"/>
              <a:t>Dietary Sources</a:t>
            </a:r>
          </a:p>
          <a:p>
            <a:pPr lvl="1" eaLnBrk="1" hangingPunct="1"/>
            <a:r>
              <a:rPr lang="en-US" sz="3200" smtClean="0"/>
              <a:t>Milk</a:t>
            </a:r>
          </a:p>
          <a:p>
            <a:pPr lvl="1" eaLnBrk="1" hangingPunct="1"/>
            <a:r>
              <a:rPr lang="en-US" sz="3200" smtClean="0"/>
              <a:t>Cheese</a:t>
            </a:r>
          </a:p>
          <a:p>
            <a:pPr lvl="1" eaLnBrk="1" hangingPunct="1"/>
            <a:r>
              <a:rPr lang="en-US" sz="3200" smtClean="0"/>
              <a:t>Liver</a:t>
            </a:r>
          </a:p>
          <a:p>
            <a:pPr lvl="1" eaLnBrk="1" hangingPunct="1"/>
            <a:r>
              <a:rPr lang="en-US" sz="3200" smtClean="0"/>
              <a:t>Kidney</a:t>
            </a:r>
          </a:p>
          <a:p>
            <a:pPr eaLnBrk="1" hangingPunct="1"/>
            <a:r>
              <a:rPr lang="en-US" smtClean="0"/>
              <a:t>Recommended Ca / P ratio 1 : 1</a:t>
            </a:r>
          </a:p>
          <a:p>
            <a:pPr eaLnBrk="1" hangingPunct="1"/>
            <a:r>
              <a:rPr lang="en-US" smtClean="0"/>
              <a:t>Food adequate in Ca also adequate in P</a:t>
            </a:r>
          </a:p>
        </p:txBody>
      </p:sp>
      <p:pic>
        <p:nvPicPr>
          <p:cNvPr id="8196" name="Picture 4" descr="MCj040798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65875" y="838200"/>
            <a:ext cx="2778125" cy="2895600"/>
          </a:xfrm>
          <a:noFill/>
        </p:spPr>
      </p:pic>
    </p:spTree>
  </p:cSld>
  <p:clrMapOvr>
    <a:masterClrMapping/>
  </p:clrMapOvr>
  <p:transition>
    <p:split orient="vert"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Metabolism &amp; Regulation of</a:t>
            </a:r>
            <a:br>
              <a:rPr lang="en-US" sz="4000" b="1" smtClean="0"/>
            </a:br>
            <a:r>
              <a:rPr lang="en-US" sz="4000" b="1" smtClean="0"/>
              <a:t>Phosphorus in the Body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pPr eaLnBrk="1" hangingPunct="1"/>
            <a:r>
              <a:rPr lang="en-US" smtClean="0"/>
              <a:t>Small intestine absorption</a:t>
            </a:r>
          </a:p>
          <a:p>
            <a:pPr lvl="1" eaLnBrk="1" hangingPunct="1"/>
            <a:r>
              <a:rPr lang="en-US" smtClean="0"/>
              <a:t>   Vitamin D-dependent active transport</a:t>
            </a:r>
          </a:p>
          <a:p>
            <a:pPr lvl="1" eaLnBrk="1" hangingPunct="1"/>
            <a:r>
              <a:rPr lang="en-US" smtClean="0"/>
              <a:t>􀂄Simple diffusion</a:t>
            </a:r>
          </a:p>
          <a:p>
            <a:pPr eaLnBrk="1" hangingPunct="1"/>
            <a:r>
              <a:rPr lang="en-US" smtClean="0"/>
              <a:t>Concentrations controlled by:</a:t>
            </a:r>
          </a:p>
          <a:p>
            <a:pPr lvl="1" eaLnBrk="1" hangingPunct="1"/>
            <a:r>
              <a:rPr lang="en-US" smtClean="0"/>
              <a:t>􀂄 Calcitriol, PTH, calcitonin</a:t>
            </a:r>
          </a:p>
          <a:p>
            <a:pPr eaLnBrk="1" hangingPunct="1"/>
            <a:r>
              <a:rPr lang="en-US" smtClean="0"/>
              <a:t>P is filtered in glomeruli</a:t>
            </a:r>
          </a:p>
          <a:p>
            <a:pPr eaLnBrk="1" hangingPunct="1"/>
            <a:r>
              <a:rPr lang="en-US" smtClean="0"/>
              <a:t>80 – 85 % filtrate reabsorbed by proximal tubules by active transport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>
    <p:split orient="vert"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43975" cy="1295400"/>
          </a:xfrm>
        </p:spPr>
        <p:txBody>
          <a:bodyPr/>
          <a:lstStyle/>
          <a:p>
            <a:pPr eaLnBrk="1" hangingPunct="1"/>
            <a:r>
              <a:rPr lang="en-US" sz="5400" smtClean="0"/>
              <a:t>Functions of Phosphorus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55088" cy="4876800"/>
          </a:xfrm>
        </p:spPr>
        <p:txBody>
          <a:bodyPr/>
          <a:lstStyle/>
          <a:p>
            <a:pPr eaLnBrk="1" hangingPunct="1"/>
            <a:r>
              <a:rPr lang="en-US" sz="3600" smtClean="0"/>
              <a:t>Constituent of Phospholipids like lecithins, cephalins, plasmalogens etc</a:t>
            </a:r>
          </a:p>
          <a:p>
            <a:pPr eaLnBrk="1" hangingPunct="1"/>
            <a:r>
              <a:rPr lang="en-US" sz="3600" smtClean="0"/>
              <a:t>Component of:</a:t>
            </a:r>
          </a:p>
          <a:p>
            <a:pPr lvl="1" eaLnBrk="1" hangingPunct="1"/>
            <a:r>
              <a:rPr lang="en-US" smtClean="0"/>
              <a:t>􀂄 DNA &amp; RNA</a:t>
            </a:r>
          </a:p>
          <a:p>
            <a:pPr lvl="1" eaLnBrk="1" hangingPunct="1"/>
            <a:r>
              <a:rPr lang="en-US" smtClean="0"/>
              <a:t>􀂄 ATP</a:t>
            </a:r>
          </a:p>
          <a:p>
            <a:pPr eaLnBrk="1" hangingPunct="1"/>
            <a:r>
              <a:rPr lang="en-US" sz="3600" smtClean="0"/>
              <a:t>Protein synthesis</a:t>
            </a:r>
          </a:p>
          <a:p>
            <a:pPr eaLnBrk="1" hangingPunct="1"/>
            <a:r>
              <a:rPr lang="en-US" sz="3600" smtClean="0"/>
              <a:t>Role in formation of bones and teeth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eaLnBrk="1" hangingPunct="1"/>
            <a:r>
              <a:rPr lang="en-US" smtClean="0"/>
              <a:t>Some participate with enzymes 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metabolic processes (cofactors)</a:t>
            </a:r>
          </a:p>
          <a:p>
            <a:pPr eaLnBrk="1" hangingPunct="1"/>
            <a:r>
              <a:rPr lang="en-US" smtClean="0"/>
              <a:t>Some have structural functions (Ca, P in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bone; S in keratin)</a:t>
            </a:r>
          </a:p>
          <a:p>
            <a:pPr eaLnBrk="1" hangingPunct="1"/>
            <a:r>
              <a:rPr lang="en-US" smtClean="0"/>
              <a:t>Acid-base and water balance (Na, K, Cl)</a:t>
            </a:r>
          </a:p>
          <a:p>
            <a:pPr eaLnBrk="1" hangingPunct="1"/>
            <a:r>
              <a:rPr lang="en-US" smtClean="0"/>
              <a:t>Nerve &amp; muscle function (Ca, Na, K)</a:t>
            </a:r>
          </a:p>
          <a:p>
            <a:pPr eaLnBrk="1" hangingPunct="1"/>
            <a:r>
              <a:rPr lang="en-US" smtClean="0"/>
              <a:t>Unique functions (e.g., heme, B12,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thyroid hormones)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Functions of Minerals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Functions of Phosphorus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3"/>
            <a:ext cx="8650288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Energy metabolism like esters with sugars as glucose 6 phosphate, fructose 6 phosphate</a:t>
            </a:r>
          </a:p>
          <a:p>
            <a:pPr eaLnBrk="1" hangingPunct="1"/>
            <a:r>
              <a:rPr lang="en-US" dirty="0" smtClean="0"/>
              <a:t>Maintenance of blood pH as phosphate buffer ( ICF )</a:t>
            </a:r>
          </a:p>
          <a:p>
            <a:pPr eaLnBrk="1" hangingPunct="1"/>
            <a:r>
              <a:rPr lang="en-US" dirty="0" smtClean="0"/>
              <a:t>Important constituent of cell membranes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Phosphorus Toxicity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6781800" cy="4840287"/>
          </a:xfrm>
        </p:spPr>
        <p:txBody>
          <a:bodyPr/>
          <a:lstStyle/>
          <a:p>
            <a:pPr eaLnBrk="1" hangingPunct="1"/>
            <a:r>
              <a:rPr lang="en-US" smtClean="0"/>
              <a:t>Mineralization of soft tissues</a:t>
            </a:r>
          </a:p>
          <a:p>
            <a:pPr eaLnBrk="1" hangingPunct="1"/>
            <a:r>
              <a:rPr lang="en-US" smtClean="0"/>
              <a:t>Interference with absorption of Zinc &amp; magnesium</a:t>
            </a:r>
          </a:p>
          <a:p>
            <a:pPr eaLnBrk="1" hangingPunct="1"/>
            <a:r>
              <a:rPr lang="en-US" smtClean="0"/>
              <a:t>May cause kidney stones</a:t>
            </a:r>
          </a:p>
          <a:p>
            <a:pPr eaLnBrk="1" hangingPunct="1"/>
            <a:r>
              <a:rPr lang="en-US" smtClean="0"/>
              <a:t>Very high levels</a:t>
            </a:r>
          </a:p>
          <a:p>
            <a:pPr lvl="1" eaLnBrk="1" hangingPunct="1"/>
            <a:r>
              <a:rPr lang="en-US" sz="3200" smtClean="0"/>
              <a:t>Coma</a:t>
            </a:r>
          </a:p>
          <a:p>
            <a:pPr lvl="1" eaLnBrk="1" hangingPunct="1"/>
            <a:r>
              <a:rPr lang="en-US" sz="3200" smtClean="0"/>
              <a:t>Cardiac arrest</a:t>
            </a:r>
          </a:p>
        </p:txBody>
      </p:sp>
      <p:pic>
        <p:nvPicPr>
          <p:cNvPr id="13316" name="Picture 9" descr="j009007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2362200"/>
            <a:ext cx="2700338" cy="3581400"/>
          </a:xfrm>
        </p:spPr>
      </p:pic>
    </p:spTree>
  </p:cSld>
  <p:clrMapOvr>
    <a:masterClrMapping/>
  </p:clrMapOvr>
  <p:transition>
    <p:split orient="vert"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Sodium and Chloride</a:t>
            </a:r>
          </a:p>
        </p:txBody>
      </p:sp>
      <p:graphicFrame>
        <p:nvGraphicFramePr>
          <p:cNvPr id="1026" name="Object 4"/>
          <p:cNvGraphicFramePr>
            <a:graphicFrameLocks noGrp="1"/>
          </p:cNvGraphicFramePr>
          <p:nvPr>
            <p:ph idx="1"/>
          </p:nvPr>
        </p:nvGraphicFramePr>
        <p:xfrm>
          <a:off x="2514600" y="1905000"/>
          <a:ext cx="38798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Microsoft ClipArt Gallery" r:id="rId3" imgW="3846240" imgH="5476680" progId="MS_ClipArt_Gallery">
                  <p:embed/>
                </p:oleObj>
              </mc:Choice>
              <mc:Fallback>
                <p:oleObj name="Microsoft ClipArt Gallery" r:id="rId3" imgW="3846240" imgH="5476680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38798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Sodium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8955088" cy="4343400"/>
          </a:xfrm>
        </p:spPr>
        <p:txBody>
          <a:bodyPr/>
          <a:lstStyle/>
          <a:p>
            <a:pPr eaLnBrk="1" hangingPunct="1"/>
            <a:r>
              <a:rPr lang="en-US" smtClean="0"/>
              <a:t>Absolutely an essential nutrient</a:t>
            </a:r>
          </a:p>
          <a:p>
            <a:pPr eaLnBrk="1" hangingPunct="1"/>
            <a:r>
              <a:rPr lang="en-US" smtClean="0"/>
              <a:t>Most abundant in the extracellular fluid</a:t>
            </a:r>
          </a:p>
          <a:p>
            <a:pPr eaLnBrk="1" hangingPunct="1"/>
            <a:r>
              <a:rPr lang="en-US" smtClean="0"/>
              <a:t>Values - 135-145 mEq/L in ECF and 10—12 mEq / L in ICF</a:t>
            </a:r>
          </a:p>
          <a:p>
            <a:pPr eaLnBrk="1" hangingPunct="1"/>
            <a:r>
              <a:rPr lang="en-US" smtClean="0"/>
              <a:t>Body usually gets rid of excess quite easily.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Sodium and Health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5334000" cy="4840287"/>
          </a:xfrm>
        </p:spPr>
        <p:txBody>
          <a:bodyPr/>
          <a:lstStyle/>
          <a:p>
            <a:pPr eaLnBrk="1" hangingPunct="1"/>
            <a:r>
              <a:rPr lang="en-US" sz="2800" smtClean="0"/>
              <a:t>High blood sodium 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associated with high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blood pressure 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risk of heart disease</a:t>
            </a:r>
          </a:p>
          <a:p>
            <a:pPr eaLnBrk="1" hangingPunct="1"/>
            <a:r>
              <a:rPr lang="en-US" sz="2800" smtClean="0"/>
              <a:t>However, high blood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sodium rarely due to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dietary excess.</a:t>
            </a:r>
          </a:p>
          <a:p>
            <a:pPr eaLnBrk="1" hangingPunct="1"/>
            <a:r>
              <a:rPr lang="en-US" sz="2800" smtClean="0"/>
              <a:t>Again, genetics 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other factors are involved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4959" t="32722" r="13042" b="13945"/>
          <a:stretch>
            <a:fillRect/>
          </a:stretch>
        </p:blipFill>
        <p:spPr>
          <a:xfrm>
            <a:off x="5105400" y="1905000"/>
            <a:ext cx="3810000" cy="4343400"/>
          </a:xfrm>
          <a:noFill/>
        </p:spPr>
      </p:pic>
    </p:spTree>
  </p:cSld>
  <p:clrMapOvr>
    <a:masterClrMapping/>
  </p:clrMapOvr>
  <p:transition>
    <p:split orient="vert"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Sodium &amp; Chloride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Commonly found together in foods</a:t>
            </a:r>
          </a:p>
          <a:p>
            <a:pPr eaLnBrk="1" hangingPunct="1"/>
            <a:r>
              <a:rPr lang="en-US" smtClean="0"/>
              <a:t>Join via ionic bonds to form salt</a:t>
            </a:r>
          </a:p>
          <a:p>
            <a:pPr eaLnBrk="1" hangingPunct="1"/>
            <a:r>
              <a:rPr lang="en-US" smtClean="0"/>
              <a:t>Added freely to foods during:</a:t>
            </a:r>
          </a:p>
          <a:p>
            <a:pPr lvl="1" eaLnBrk="1" hangingPunct="1"/>
            <a:r>
              <a:rPr lang="en-US" sz="3200" smtClean="0"/>
              <a:t>Processing</a:t>
            </a:r>
          </a:p>
          <a:p>
            <a:pPr lvl="1" eaLnBrk="1" hangingPunct="1"/>
            <a:r>
              <a:rPr lang="en-US" sz="3200" smtClean="0"/>
              <a:t>Cooking </a:t>
            </a:r>
          </a:p>
        </p:txBody>
      </p:sp>
      <p:graphicFrame>
        <p:nvGraphicFramePr>
          <p:cNvPr id="2050" name="Object 4"/>
          <p:cNvGraphicFramePr>
            <a:graphicFrameLocks noGrp="1"/>
          </p:cNvGraphicFramePr>
          <p:nvPr>
            <p:ph sz="half" idx="2"/>
          </p:nvPr>
        </p:nvGraphicFramePr>
        <p:xfrm>
          <a:off x="5145088" y="2576513"/>
          <a:ext cx="38100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Microsoft ClipArt Gallery" r:id="rId3" imgW="3998880" imgH="3146400" progId="MS_ClipArt_Gallery">
                  <p:embed/>
                </p:oleObj>
              </mc:Choice>
              <mc:Fallback>
                <p:oleObj name="Microsoft ClipArt Gallery" r:id="rId3" imgW="3998880" imgH="3146400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576513"/>
                        <a:ext cx="38100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Did you know…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eaLnBrk="1" hangingPunct="1"/>
            <a:r>
              <a:rPr lang="en-US" smtClean="0"/>
              <a:t>Salt free means:</a:t>
            </a:r>
          </a:p>
          <a:p>
            <a:pPr lvl="1" eaLnBrk="1" hangingPunct="1"/>
            <a:r>
              <a:rPr lang="en-US" sz="3200" smtClean="0"/>
              <a:t>􀂄 Less than 5 mg sodium/serving</a:t>
            </a:r>
          </a:p>
          <a:p>
            <a:pPr eaLnBrk="1" hangingPunct="1"/>
            <a:r>
              <a:rPr lang="en-US" smtClean="0"/>
              <a:t>Very low salt means:</a:t>
            </a:r>
          </a:p>
          <a:p>
            <a:pPr lvl="1" eaLnBrk="1" hangingPunct="1"/>
            <a:r>
              <a:rPr lang="en-US" sz="3200" smtClean="0"/>
              <a:t>􀂄 Less than 35 mg sodium/serving</a:t>
            </a:r>
          </a:p>
          <a:p>
            <a:pPr eaLnBrk="1" hangingPunct="1"/>
            <a:r>
              <a:rPr lang="en-US" smtClean="0"/>
              <a:t>Low salt</a:t>
            </a:r>
          </a:p>
          <a:p>
            <a:pPr lvl="1" eaLnBrk="1" hangingPunct="1"/>
            <a:r>
              <a:rPr lang="en-US" sz="3200" smtClean="0"/>
              <a:t>􀂄 Less than 140 mg sodium/serving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Dietary Sources &amp; Bioavailability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eaLnBrk="1" hangingPunct="1"/>
            <a:r>
              <a:rPr lang="en-US" smtClean="0"/>
              <a:t>􀂄 Table salt</a:t>
            </a:r>
          </a:p>
          <a:p>
            <a:pPr eaLnBrk="1" hangingPunct="1"/>
            <a:r>
              <a:rPr lang="en-US" smtClean="0"/>
              <a:t>􀂄 Monosodium glutamate</a:t>
            </a:r>
          </a:p>
          <a:p>
            <a:pPr eaLnBrk="1" hangingPunct="1"/>
            <a:r>
              <a:rPr lang="en-US" smtClean="0"/>
              <a:t>􀂄 Highly processed foods</a:t>
            </a:r>
          </a:p>
          <a:p>
            <a:pPr eaLnBrk="1" hangingPunct="1"/>
            <a:r>
              <a:rPr lang="en-US" smtClean="0"/>
              <a:t>􀂄 Some meats, dairy products, poultry &amp;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seafood</a:t>
            </a:r>
          </a:p>
          <a:p>
            <a:pPr eaLnBrk="1" hangingPunct="1"/>
            <a:r>
              <a:rPr lang="en-US" smtClean="0"/>
              <a:t>􀂄 Bioavailability</a:t>
            </a:r>
          </a:p>
          <a:p>
            <a:pPr lvl="1" eaLnBrk="1" hangingPunct="1"/>
            <a:r>
              <a:rPr lang="en-US" sz="3200" smtClean="0"/>
              <a:t>􀂄 Affected by malabsorption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Recommended Dietary Intake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7543800" cy="4840287"/>
          </a:xfrm>
        </p:spPr>
        <p:txBody>
          <a:bodyPr/>
          <a:lstStyle/>
          <a:p>
            <a:pPr eaLnBrk="1" hangingPunct="1"/>
            <a:r>
              <a:rPr lang="en-US" smtClean="0"/>
              <a:t>Sodium</a:t>
            </a:r>
          </a:p>
          <a:p>
            <a:pPr lvl="1" eaLnBrk="1" hangingPunct="1"/>
            <a:r>
              <a:rPr lang="en-US" sz="3200" smtClean="0"/>
              <a:t>Infants    115—750 mg</a:t>
            </a:r>
          </a:p>
          <a:p>
            <a:pPr lvl="1" eaLnBrk="1" hangingPunct="1"/>
            <a:r>
              <a:rPr lang="en-US" sz="3200" smtClean="0"/>
              <a:t>Children   325– 1800 mg</a:t>
            </a:r>
          </a:p>
          <a:p>
            <a:pPr lvl="1" eaLnBrk="1" hangingPunct="1"/>
            <a:r>
              <a:rPr lang="en-US" sz="3200" smtClean="0"/>
              <a:t>Adults     1100– 3300 mg</a:t>
            </a:r>
          </a:p>
          <a:p>
            <a:pPr eaLnBrk="1" hangingPunct="1"/>
            <a:r>
              <a:rPr lang="en-US" smtClean="0"/>
              <a:t>Chloride</a:t>
            </a:r>
          </a:p>
          <a:p>
            <a:pPr lvl="1" eaLnBrk="1" hangingPunct="1"/>
            <a:r>
              <a:rPr lang="en-US" sz="3200" smtClean="0"/>
              <a:t>Infants    275– 1200 mg</a:t>
            </a:r>
          </a:p>
          <a:p>
            <a:pPr lvl="1" eaLnBrk="1" hangingPunct="1"/>
            <a:r>
              <a:rPr lang="en-US" sz="3200" smtClean="0"/>
              <a:t>Children  500– 2775 mg</a:t>
            </a:r>
          </a:p>
          <a:p>
            <a:pPr lvl="1" eaLnBrk="1" hangingPunct="1"/>
            <a:r>
              <a:rPr lang="en-US" sz="3200" smtClean="0"/>
              <a:t>Adults     1700– 5100 mg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538287"/>
          </a:xfrm>
        </p:spPr>
        <p:txBody>
          <a:bodyPr/>
          <a:lstStyle/>
          <a:p>
            <a:pPr eaLnBrk="1" hangingPunct="1"/>
            <a:r>
              <a:rPr lang="en-US" sz="4000" b="1" smtClean="0"/>
              <a:t>Regulation of Sodium &amp; Chloride in the Body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sz="3600" smtClean="0"/>
              <a:t>Small intestine</a:t>
            </a:r>
          </a:p>
          <a:p>
            <a:pPr lvl="1" eaLnBrk="1" hangingPunct="1"/>
            <a:r>
              <a:rPr lang="en-US" sz="3600" smtClean="0"/>
              <a:t>􀂄 Sodium absorbed first</a:t>
            </a:r>
          </a:p>
          <a:p>
            <a:pPr lvl="1" eaLnBrk="1" hangingPunct="1"/>
            <a:r>
              <a:rPr lang="en-US" sz="3600" smtClean="0"/>
              <a:t>􀂄 Chloride second</a:t>
            </a:r>
          </a:p>
          <a:p>
            <a:pPr eaLnBrk="1" hangingPunct="1"/>
            <a:r>
              <a:rPr lang="en-US" sz="3600" smtClean="0"/>
              <a:t> Sodium</a:t>
            </a:r>
          </a:p>
          <a:p>
            <a:pPr lvl="1" eaLnBrk="1" hangingPunct="1"/>
            <a:r>
              <a:rPr lang="en-US" sz="3600" smtClean="0"/>
              <a:t>􀂄 Absorbed with glucose</a:t>
            </a:r>
          </a:p>
          <a:p>
            <a:pPr lvl="1" eaLnBrk="1" hangingPunct="1"/>
            <a:r>
              <a:rPr lang="en-US" sz="3600" smtClean="0"/>
              <a:t>􀂄 Also actively absorbed in colon</a:t>
            </a:r>
          </a:p>
          <a:p>
            <a:pPr lvl="2" eaLnBrk="1" hangingPunct="1"/>
            <a:r>
              <a:rPr lang="en-US" sz="3600" smtClean="0"/>
              <a:t>    Water absorption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7136" t="19482" r="12276" b="11998"/>
          <a:stretch>
            <a:fillRect/>
          </a:stretch>
        </p:blipFill>
        <p:spPr>
          <a:xfrm>
            <a:off x="-457200" y="0"/>
            <a:ext cx="9601200" cy="68580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SODIUM REABSORPTION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eaLnBrk="1" hangingPunct="1"/>
            <a:r>
              <a:rPr lang="en-US" sz="3600" smtClean="0"/>
              <a:t>Kidneys are main regulators of body sodium </a:t>
            </a:r>
          </a:p>
          <a:p>
            <a:pPr eaLnBrk="1" hangingPunct="1"/>
            <a:r>
              <a:rPr lang="en-US" sz="3600" smtClean="0"/>
              <a:t>98 % of body loss of sodium occurs in urine</a:t>
            </a:r>
          </a:p>
          <a:p>
            <a:pPr eaLnBrk="1" hangingPunct="1"/>
            <a:r>
              <a:rPr lang="en-US" sz="3600" smtClean="0"/>
              <a:t>More Na is ingested its urinary excretion increases</a:t>
            </a:r>
          </a:p>
          <a:p>
            <a:pPr eaLnBrk="1" hangingPunct="1"/>
            <a:r>
              <a:rPr lang="en-US" sz="3600" smtClean="0"/>
              <a:t>Less Na ingested or plasma Na falls Na may totally disappear from urine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split orient="vert" dir="in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SODIUM REABSORPTION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Na </a:t>
            </a:r>
            <a:r>
              <a:rPr lang="en-US" sz="2800" b="1" u="sng" dirty="0" err="1" smtClean="0"/>
              <a:t>reabsorption</a:t>
            </a:r>
            <a:r>
              <a:rPr lang="en-US" sz="2800" b="1" u="sng" dirty="0" smtClean="0"/>
              <a:t> along </a:t>
            </a:r>
            <a:r>
              <a:rPr lang="en-US" sz="2800" b="1" u="sng" dirty="0" err="1" smtClean="0"/>
              <a:t>Nephron</a:t>
            </a:r>
            <a:r>
              <a:rPr lang="en-US" sz="2800" b="1" u="sng" dirty="0" smtClean="0"/>
              <a:t> Proximal Tubule</a:t>
            </a:r>
          </a:p>
          <a:p>
            <a:pPr lvl="1" eaLnBrk="1" hangingPunct="1"/>
            <a:r>
              <a:rPr lang="en-US" sz="2400" dirty="0" smtClean="0"/>
              <a:t>Reabsorbs two third of the filtered water and Na</a:t>
            </a:r>
          </a:p>
          <a:p>
            <a:pPr marL="344488" lvl="1" eaLnBrk="1" hangingPunct="1">
              <a:lnSpc>
                <a:spcPct val="90000"/>
              </a:lnSpc>
            </a:pPr>
            <a:r>
              <a:rPr lang="en-US" b="1" u="sng" dirty="0" smtClean="0"/>
              <a:t>Thick ascending limb of Loop of </a:t>
            </a:r>
            <a:r>
              <a:rPr lang="en-US" b="1" u="sng" dirty="0" err="1" smtClean="0"/>
              <a:t>Henle</a:t>
            </a:r>
            <a:endParaRPr lang="en-US" b="1" u="sng" dirty="0" smtClean="0"/>
          </a:p>
          <a:p>
            <a:pPr marL="744538" lvl="2" eaLnBrk="1" hangingPunct="1">
              <a:lnSpc>
                <a:spcPct val="90000"/>
              </a:lnSpc>
            </a:pPr>
            <a:r>
              <a:rPr lang="en-US" dirty="0" smtClean="0"/>
              <a:t>Reabsorbs 25 % of the filtered Na</a:t>
            </a:r>
          </a:p>
          <a:p>
            <a:pPr marL="744538" lvl="2" eaLnBrk="1" hangingPunct="1">
              <a:lnSpc>
                <a:spcPct val="90000"/>
              </a:lnSpc>
            </a:pPr>
            <a:r>
              <a:rPr lang="en-US" dirty="0" smtClean="0"/>
              <a:t>It is impermeable to water. </a:t>
            </a:r>
            <a:r>
              <a:rPr lang="en-US" dirty="0" err="1" smtClean="0"/>
              <a:t>NaCl</a:t>
            </a:r>
            <a:r>
              <a:rPr lang="en-US" dirty="0" smtClean="0"/>
              <a:t> is reabsorbed without water</a:t>
            </a:r>
          </a:p>
          <a:p>
            <a:pPr marL="344488" lvl="1" eaLnBrk="1" hangingPunct="1">
              <a:lnSpc>
                <a:spcPct val="90000"/>
              </a:lnSpc>
            </a:pPr>
            <a:r>
              <a:rPr lang="en-US" b="1" u="sng" dirty="0" smtClean="0"/>
              <a:t>Distal tubule and collecting duct</a:t>
            </a:r>
          </a:p>
          <a:p>
            <a:pPr marL="744538" lvl="2" eaLnBrk="1" hangingPunct="1">
              <a:lnSpc>
                <a:spcPct val="90000"/>
              </a:lnSpc>
            </a:pPr>
            <a:r>
              <a:rPr lang="en-US" dirty="0" smtClean="0"/>
              <a:t>Reabsorbs 8 % of filtered Na</a:t>
            </a:r>
          </a:p>
          <a:p>
            <a:pPr marL="744538" lvl="2" eaLnBrk="1" hangingPunct="1">
              <a:lnSpc>
                <a:spcPct val="90000"/>
              </a:lnSpc>
            </a:pPr>
            <a:r>
              <a:rPr lang="en-US" dirty="0" smtClean="0"/>
              <a:t>Reabsorbs </a:t>
            </a:r>
            <a:r>
              <a:rPr lang="en-US" dirty="0" err="1" smtClean="0"/>
              <a:t>NaCl</a:t>
            </a:r>
            <a:r>
              <a:rPr lang="en-US" dirty="0" smtClean="0"/>
              <a:t> by Na-</a:t>
            </a:r>
            <a:r>
              <a:rPr lang="en-US" dirty="0" err="1" smtClean="0"/>
              <a:t>Cl</a:t>
            </a:r>
            <a:r>
              <a:rPr lang="en-US" dirty="0" smtClean="0"/>
              <a:t> co transporter</a:t>
            </a:r>
          </a:p>
          <a:p>
            <a:pPr marL="744538" lvl="2" eaLnBrk="1" hangingPunct="1">
              <a:lnSpc>
                <a:spcPct val="90000"/>
              </a:lnSpc>
            </a:pPr>
            <a:r>
              <a:rPr lang="en-US" dirty="0" smtClean="0"/>
              <a:t>Is impermeable to water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ransition>
    <p:split orient="vert"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5686" t="19482" r="11765" b="1014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Functions of Sodium &amp; Chloride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6553200" cy="4840287"/>
          </a:xfrm>
        </p:spPr>
        <p:txBody>
          <a:bodyPr/>
          <a:lstStyle/>
          <a:p>
            <a:pPr eaLnBrk="1" hangingPunct="1"/>
            <a:r>
              <a:rPr lang="en-US" sz="2800" smtClean="0"/>
              <a:t>􀂄 Electrolytes</a:t>
            </a:r>
          </a:p>
          <a:p>
            <a:pPr eaLnBrk="1" hangingPunct="1"/>
            <a:r>
              <a:rPr lang="en-US" sz="2800" smtClean="0"/>
              <a:t>􀂄 Fluid balance</a:t>
            </a:r>
          </a:p>
          <a:p>
            <a:pPr eaLnBrk="1" hangingPunct="1"/>
            <a:r>
              <a:rPr lang="en-US" sz="2800" smtClean="0"/>
              <a:t>􀂄 Sodium</a:t>
            </a:r>
          </a:p>
          <a:p>
            <a:pPr lvl="1" eaLnBrk="1" hangingPunct="1"/>
            <a:r>
              <a:rPr lang="en-US" smtClean="0"/>
              <a:t>􀂄 Nerve function</a:t>
            </a:r>
          </a:p>
          <a:p>
            <a:pPr lvl="1" eaLnBrk="1" hangingPunct="1"/>
            <a:r>
              <a:rPr lang="en-US" smtClean="0"/>
              <a:t>􀂄 Muscle contraction</a:t>
            </a:r>
          </a:p>
          <a:p>
            <a:pPr eaLnBrk="1" hangingPunct="1"/>
            <a:r>
              <a:rPr lang="en-US" sz="2800" smtClean="0"/>
              <a:t>􀂄 Chloride</a:t>
            </a:r>
          </a:p>
          <a:p>
            <a:pPr lvl="1" eaLnBrk="1" hangingPunct="1"/>
            <a:r>
              <a:rPr lang="en-US" smtClean="0"/>
              <a:t>􀂄 HCl production</a:t>
            </a:r>
          </a:p>
          <a:p>
            <a:pPr lvl="1" eaLnBrk="1" hangingPunct="1"/>
            <a:r>
              <a:rPr lang="en-US" smtClean="0"/>
              <a:t>􀂄 Removal of carbon dioxide</a:t>
            </a:r>
          </a:p>
          <a:p>
            <a:pPr lvl="1" eaLnBrk="1" hangingPunct="1"/>
            <a:r>
              <a:rPr lang="en-US" smtClean="0"/>
              <a:t>􀂄 Immune function</a:t>
            </a:r>
          </a:p>
        </p:txBody>
      </p:sp>
      <p:pic>
        <p:nvPicPr>
          <p:cNvPr id="24580" name="Picture 4" descr="MCj041270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529388" y="2362200"/>
            <a:ext cx="2614612" cy="3436938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Sodium &amp; Chloride Deficiencies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eaLnBrk="1" hangingPunct="1"/>
            <a:r>
              <a:rPr lang="en-US" dirty="0" smtClean="0"/>
              <a:t>􀂄 Infants &amp; children</a:t>
            </a:r>
          </a:p>
          <a:p>
            <a:pPr lvl="1" eaLnBrk="1" hangingPunct="1"/>
            <a:r>
              <a:rPr lang="en-US" sz="3200" dirty="0" smtClean="0"/>
              <a:t>Diarrhea and vomiting</a:t>
            </a:r>
          </a:p>
          <a:p>
            <a:pPr eaLnBrk="1" hangingPunct="1"/>
            <a:r>
              <a:rPr lang="en-US" dirty="0" smtClean="0"/>
              <a:t>􀂄 Athletes</a:t>
            </a:r>
          </a:p>
          <a:p>
            <a:pPr lvl="1" eaLnBrk="1" hangingPunct="1"/>
            <a:r>
              <a:rPr lang="en-US" sz="3200" dirty="0" smtClean="0"/>
              <a:t>Endurance sports</a:t>
            </a:r>
          </a:p>
          <a:p>
            <a:pPr eaLnBrk="1" hangingPunct="1"/>
            <a:r>
              <a:rPr lang="en-US" dirty="0" smtClean="0"/>
              <a:t>􀂄 Symptoms</a:t>
            </a:r>
          </a:p>
          <a:p>
            <a:pPr lvl="1" eaLnBrk="1" hangingPunct="1"/>
            <a:r>
              <a:rPr lang="en-US" sz="3200" dirty="0" smtClean="0"/>
              <a:t>Nausea, dizziness, muscle cramps, coma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Over consumption of Sodium</a:t>
            </a:r>
            <a:br>
              <a:rPr lang="en-US" sz="4000" b="1" smtClean="0"/>
            </a:br>
            <a:r>
              <a:rPr lang="en-US" sz="4000" b="1" smtClean="0"/>
              <a:t>Chloride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eaLnBrk="1" hangingPunct="1"/>
            <a:r>
              <a:rPr lang="en-US" b="1" dirty="0" smtClean="0"/>
              <a:t>􀂄 </a:t>
            </a:r>
            <a:r>
              <a:rPr lang="en-US" sz="2800" b="1" dirty="0" smtClean="0"/>
              <a:t>Increased blood pressure</a:t>
            </a:r>
          </a:p>
          <a:p>
            <a:pPr lvl="1" eaLnBrk="1" hangingPunct="1"/>
            <a:r>
              <a:rPr lang="en-US" b="1" dirty="0" smtClean="0"/>
              <a:t> May be a result of low Ca intake in reality</a:t>
            </a:r>
          </a:p>
          <a:p>
            <a:pPr eaLnBrk="1" hangingPunct="1"/>
            <a:r>
              <a:rPr lang="en-US" sz="2800" b="1" dirty="0" smtClean="0"/>
              <a:t>􀂄 Susceptible individuals</a:t>
            </a:r>
          </a:p>
          <a:p>
            <a:pPr lvl="1" eaLnBrk="1" hangingPunct="1"/>
            <a:r>
              <a:rPr lang="en-US" b="1" dirty="0" smtClean="0"/>
              <a:t>􀂄 Elderly</a:t>
            </a:r>
          </a:p>
          <a:p>
            <a:pPr lvl="1" eaLnBrk="1" hangingPunct="1"/>
            <a:r>
              <a:rPr lang="en-US" b="1" dirty="0" smtClean="0"/>
              <a:t>􀂄 Those with:</a:t>
            </a:r>
          </a:p>
          <a:p>
            <a:pPr lvl="2" eaLnBrk="1" hangingPunct="1"/>
            <a:r>
              <a:rPr lang="en-US" sz="2800" b="1" dirty="0" smtClean="0"/>
              <a:t>􀂄 Hypertension</a:t>
            </a:r>
          </a:p>
          <a:p>
            <a:pPr lvl="2" eaLnBrk="1" hangingPunct="1"/>
            <a:r>
              <a:rPr lang="en-US" sz="2800" b="1" dirty="0" smtClean="0"/>
              <a:t>􀂄 Diabetes</a:t>
            </a:r>
          </a:p>
          <a:p>
            <a:pPr lvl="2" eaLnBrk="1" hangingPunct="1"/>
            <a:r>
              <a:rPr lang="en-US" sz="2800" b="1" dirty="0" smtClean="0"/>
              <a:t>􀂄 Chronic kidney disease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5400" smtClean="0"/>
              <a:t>Potassium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Potassium is major intracellular </a:t>
            </a:r>
            <a:r>
              <a:rPr lang="en-US" dirty="0" err="1" smtClean="0"/>
              <a:t>cation</a:t>
            </a:r>
            <a:endParaRPr lang="en-US" dirty="0" smtClean="0"/>
          </a:p>
          <a:p>
            <a:pPr eaLnBrk="1" hangingPunct="1"/>
            <a:r>
              <a:rPr lang="en-US" dirty="0" smtClean="0"/>
              <a:t>Only 2 % of total body K located in extra cellular space</a:t>
            </a:r>
          </a:p>
          <a:p>
            <a:pPr eaLnBrk="1" hangingPunct="1"/>
            <a:r>
              <a:rPr lang="en-US" dirty="0" smtClean="0"/>
              <a:t>Normal serum concentration is 3.5 to 5.5 </a:t>
            </a:r>
            <a:r>
              <a:rPr lang="en-US" dirty="0" err="1" smtClean="0"/>
              <a:t>mEq</a:t>
            </a:r>
            <a:r>
              <a:rPr lang="en-US" dirty="0" smtClean="0"/>
              <a:t>/ L in ECF and 100—150 </a:t>
            </a:r>
            <a:r>
              <a:rPr lang="en-US" dirty="0" err="1" smtClean="0"/>
              <a:t>mEq</a:t>
            </a:r>
            <a:r>
              <a:rPr lang="en-US" dirty="0" smtClean="0"/>
              <a:t>/ L in ICF</a:t>
            </a:r>
          </a:p>
          <a:p>
            <a:pPr eaLnBrk="1" hangingPunct="1"/>
            <a:r>
              <a:rPr lang="en-US" dirty="0" smtClean="0"/>
              <a:t>Ninety percent of potassium is </a:t>
            </a:r>
            <a:r>
              <a:rPr lang="en-US" dirty="0" err="1" smtClean="0"/>
              <a:t>renally</a:t>
            </a:r>
            <a:r>
              <a:rPr lang="en-US" dirty="0" smtClean="0"/>
              <a:t> excreted , remainder in stools</a:t>
            </a:r>
          </a:p>
          <a:p>
            <a:pPr eaLnBrk="1" hangingPunct="1"/>
            <a:r>
              <a:rPr lang="en-US" dirty="0" smtClean="0"/>
              <a:t>Major salt in ruminant sweat</a:t>
            </a:r>
          </a:p>
          <a:p>
            <a:pPr lvl="1" eaLnBrk="1" hangingPunct="1"/>
            <a:r>
              <a:rPr lang="en-US" sz="2800" dirty="0" smtClean="0"/>
              <a:t>􀂄 Increases requirement in heat stress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Potassium (K): Dietary Sources &amp; Bioavailability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5562600" cy="4495800"/>
          </a:xfrm>
        </p:spPr>
        <p:txBody>
          <a:bodyPr/>
          <a:lstStyle/>
          <a:p>
            <a:pPr eaLnBrk="1" hangingPunct="1"/>
            <a:r>
              <a:rPr lang="en-US" sz="3200" smtClean="0"/>
              <a:t>Legumes, potatoes,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    seafood, dairy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    products, meat,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    fruits/veg</a:t>
            </a:r>
          </a:p>
          <a:p>
            <a:pPr eaLnBrk="1" hangingPunct="1"/>
            <a:r>
              <a:rPr lang="en-US" sz="3200" smtClean="0"/>
              <a:t>Bioavailability</a:t>
            </a:r>
          </a:p>
          <a:p>
            <a:pPr lvl="1" eaLnBrk="1" hangingPunct="1"/>
            <a:r>
              <a:rPr lang="en-US" sz="2800" smtClean="0"/>
              <a:t>􀂄 High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2362200"/>
            <a:ext cx="3581400" cy="40386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Potassium: Daily Requirement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5105400" cy="4495800"/>
          </a:xfrm>
        </p:spPr>
        <p:txBody>
          <a:bodyPr/>
          <a:lstStyle/>
          <a:p>
            <a:pPr eaLnBrk="1" hangingPunct="1"/>
            <a:r>
              <a:rPr lang="en-US" sz="3600" smtClean="0"/>
              <a:t>Infants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   350 – 1275 mg</a:t>
            </a:r>
          </a:p>
          <a:p>
            <a:pPr eaLnBrk="1" hangingPunct="1"/>
            <a:r>
              <a:rPr lang="en-US" sz="3600" smtClean="0"/>
              <a:t>Children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   550 – 2325 mg</a:t>
            </a:r>
          </a:p>
          <a:p>
            <a:pPr eaLnBrk="1" hangingPunct="1"/>
            <a:r>
              <a:rPr lang="en-US" sz="3600" smtClean="0"/>
              <a:t>Adults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   1875 – 5625 mg</a:t>
            </a:r>
            <a:r>
              <a:rPr lang="en-US" smtClean="0"/>
              <a:t>       </a:t>
            </a:r>
          </a:p>
        </p:txBody>
      </p:sp>
      <p:pic>
        <p:nvPicPr>
          <p:cNvPr id="10244" name="Picture 7" descr="j019928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2362200"/>
            <a:ext cx="3733800" cy="40386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924800" cy="1752600"/>
          </a:xfrm>
        </p:spPr>
        <p:txBody>
          <a:bodyPr/>
          <a:lstStyle/>
          <a:p>
            <a:pPr algn="ctr" eaLnBrk="1" hangingPunct="1"/>
            <a:r>
              <a:rPr lang="en-US" sz="5400" smtClean="0"/>
              <a:t>Regulation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9144000" cy="4191000"/>
          </a:xfrm>
        </p:spPr>
        <p:txBody>
          <a:bodyPr/>
          <a:lstStyle/>
          <a:p>
            <a:pPr eaLnBrk="1" hangingPunct="1"/>
            <a:r>
              <a:rPr lang="en-US" sz="3200" smtClean="0"/>
              <a:t>Absorption in small intestine &amp; colon</a:t>
            </a:r>
          </a:p>
          <a:p>
            <a:pPr eaLnBrk="1" hangingPunct="1"/>
            <a:r>
              <a:rPr lang="en-US" sz="3200" smtClean="0"/>
              <a:t>Blood potassium regulated by:</a:t>
            </a:r>
          </a:p>
          <a:p>
            <a:pPr lvl="1" eaLnBrk="1" hangingPunct="1"/>
            <a:r>
              <a:rPr lang="en-US" sz="3200" smtClean="0"/>
              <a:t>􀂄 Kidneys</a:t>
            </a:r>
          </a:p>
          <a:p>
            <a:pPr lvl="1" eaLnBrk="1" hangingPunct="1"/>
            <a:r>
              <a:rPr lang="en-US" sz="3200" smtClean="0"/>
              <a:t>􀂄 Aldosterone increases excretion</a:t>
            </a:r>
          </a:p>
          <a:p>
            <a:pPr eaLnBrk="1" hangingPunct="1"/>
            <a:r>
              <a:rPr lang="en-US" sz="3200" smtClean="0"/>
              <a:t>Proximal tubule reabsorbs 67 % of filtered K+ along with Na+ and H2O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233487"/>
          </a:xfrm>
        </p:spPr>
        <p:txBody>
          <a:bodyPr/>
          <a:lstStyle/>
          <a:p>
            <a:pPr algn="ctr" eaLnBrk="1" hangingPunct="1"/>
            <a:r>
              <a:rPr lang="en-US" sz="5400" b="1" dirty="0" smtClean="0"/>
              <a:t>Classification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7696200" cy="5029200"/>
          </a:xfrm>
        </p:spPr>
        <p:txBody>
          <a:bodyPr/>
          <a:lstStyle/>
          <a:p>
            <a:pPr eaLnBrk="1" hangingPunct="1"/>
            <a:r>
              <a:rPr lang="en-US" sz="3600" b="1" u="sng" smtClean="0"/>
              <a:t>Contaminant Minerals</a:t>
            </a:r>
          </a:p>
          <a:p>
            <a:pPr eaLnBrk="1" hangingPunct="1"/>
            <a:r>
              <a:rPr lang="en-US" b="1" smtClean="0"/>
              <a:t>Required in very minute amount</a:t>
            </a:r>
          </a:p>
          <a:p>
            <a:pPr eaLnBrk="1" hangingPunct="1"/>
            <a:r>
              <a:rPr lang="en-US" b="1" smtClean="0"/>
              <a:t>If taken in large amount or stored in excess becomes toxic</a:t>
            </a:r>
          </a:p>
          <a:p>
            <a:pPr eaLnBrk="1" hangingPunct="1"/>
            <a:r>
              <a:rPr lang="en-US" b="1" smtClean="0"/>
              <a:t>Includes :</a:t>
            </a:r>
          </a:p>
          <a:p>
            <a:pPr lvl="1" eaLnBrk="1" hangingPunct="1"/>
            <a:r>
              <a:rPr lang="en-US" b="1" smtClean="0"/>
              <a:t>Lead</a:t>
            </a:r>
          </a:p>
          <a:p>
            <a:pPr lvl="1" eaLnBrk="1" hangingPunct="1"/>
            <a:r>
              <a:rPr lang="en-US" b="1" smtClean="0"/>
              <a:t>Arsenic</a:t>
            </a:r>
          </a:p>
          <a:p>
            <a:pPr lvl="1" eaLnBrk="1" hangingPunct="1"/>
            <a:r>
              <a:rPr lang="en-US" b="1" smtClean="0"/>
              <a:t>Tin </a:t>
            </a:r>
          </a:p>
          <a:p>
            <a:pPr lvl="1" eaLnBrk="1" hangingPunct="1"/>
            <a:r>
              <a:rPr lang="en-US" b="1" smtClean="0"/>
              <a:t>Boron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/>
          <a:lstStyle/>
          <a:p>
            <a:pPr eaLnBrk="1" hangingPunct="1"/>
            <a:r>
              <a:rPr lang="en-US" sz="4400" smtClean="0"/>
              <a:t>Functions of Potassium in the Body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7162800" cy="449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Electrolyte</a:t>
            </a:r>
          </a:p>
          <a:p>
            <a:pPr eaLnBrk="1" hangingPunct="1"/>
            <a:r>
              <a:rPr lang="en-US" sz="3600" b="1" dirty="0" smtClean="0"/>
              <a:t>Maintains fluid balance</a:t>
            </a:r>
          </a:p>
          <a:p>
            <a:pPr eaLnBrk="1" hangingPunct="1"/>
            <a:r>
              <a:rPr lang="en-US" sz="3600" b="1" dirty="0" smtClean="0"/>
              <a:t>Muscle function</a:t>
            </a:r>
          </a:p>
          <a:p>
            <a:pPr eaLnBrk="1" hangingPunct="1"/>
            <a:r>
              <a:rPr lang="en-US" sz="3600" b="1" dirty="0" smtClean="0"/>
              <a:t>Nerve function</a:t>
            </a:r>
          </a:p>
          <a:p>
            <a:pPr eaLnBrk="1" hangingPunct="1"/>
            <a:r>
              <a:rPr lang="en-US" sz="3600" b="1" dirty="0" smtClean="0"/>
              <a:t>Energy metabolism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/>
          <a:lstStyle/>
          <a:p>
            <a:pPr eaLnBrk="1" hangingPunct="1"/>
            <a:r>
              <a:rPr lang="en-US" sz="4400" smtClean="0"/>
              <a:t>Functions of Potassium in the Body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Regulation of osmotic and acid-base balance</a:t>
            </a:r>
          </a:p>
          <a:p>
            <a:pPr eaLnBrk="1" hangingPunct="1"/>
            <a:r>
              <a:rPr lang="en-US" sz="3200" dirty="0" smtClean="0"/>
              <a:t>Major </a:t>
            </a:r>
            <a:r>
              <a:rPr lang="en-US" sz="3200" dirty="0" err="1" smtClean="0"/>
              <a:t>cation</a:t>
            </a:r>
            <a:r>
              <a:rPr lang="en-US" sz="3200" dirty="0" smtClean="0"/>
              <a:t> of intracellular fluid</a:t>
            </a:r>
          </a:p>
          <a:p>
            <a:pPr eaLnBrk="1" hangingPunct="1"/>
            <a:r>
              <a:rPr lang="en-US" sz="3200" dirty="0" smtClean="0"/>
              <a:t>Nerve and muscle excitability</a:t>
            </a:r>
          </a:p>
          <a:p>
            <a:pPr eaLnBrk="1" hangingPunct="1"/>
            <a:r>
              <a:rPr lang="en-US" sz="3200" dirty="0" smtClean="0"/>
              <a:t>Cofactor for several reactions in carbohydrate metabolism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Potassium Deficiency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5562600" cy="4495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Hypokalemia</a:t>
            </a:r>
            <a:endParaRPr lang="en-US" dirty="0" smtClean="0"/>
          </a:p>
          <a:p>
            <a:pPr eaLnBrk="1" hangingPunct="1"/>
            <a:r>
              <a:rPr lang="en-US" dirty="0" smtClean="0"/>
              <a:t>Causes: </a:t>
            </a:r>
          </a:p>
          <a:p>
            <a:pPr lvl="1" eaLnBrk="1" hangingPunct="1"/>
            <a:r>
              <a:rPr lang="en-US" dirty="0" smtClean="0"/>
              <a:t>K+ wasting  diuretics</a:t>
            </a:r>
          </a:p>
          <a:p>
            <a:pPr lvl="1" eaLnBrk="1" hangingPunct="1"/>
            <a:r>
              <a:rPr lang="en-US" dirty="0" smtClean="0"/>
              <a:t>Vomiting</a:t>
            </a:r>
          </a:p>
          <a:p>
            <a:pPr lvl="1" eaLnBrk="1" hangingPunct="1"/>
            <a:r>
              <a:rPr lang="en-US" dirty="0" smtClean="0"/>
              <a:t>Diarrhea</a:t>
            </a:r>
          </a:p>
          <a:p>
            <a:pPr lvl="1" eaLnBrk="1" hangingPunct="1"/>
            <a:r>
              <a:rPr lang="en-US" dirty="0" err="1" smtClean="0"/>
              <a:t>Polyuria</a:t>
            </a:r>
            <a:endParaRPr lang="en-US" dirty="0" smtClean="0"/>
          </a:p>
          <a:p>
            <a:pPr eaLnBrk="1" hangingPunct="1"/>
            <a:r>
              <a:rPr lang="en-US" dirty="0" smtClean="0"/>
              <a:t>S/S: </a:t>
            </a:r>
          </a:p>
          <a:p>
            <a:pPr lvl="1" eaLnBrk="1" hangingPunct="1"/>
            <a:r>
              <a:rPr lang="en-US" dirty="0" smtClean="0"/>
              <a:t>weak, irregular pulse</a:t>
            </a:r>
          </a:p>
          <a:p>
            <a:pPr lvl="1" eaLnBrk="1" hangingPunct="1"/>
            <a:r>
              <a:rPr lang="en-US" sz="2800" dirty="0" smtClean="0"/>
              <a:t>Hypotension, weakness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5364" name="Picture 4" descr="MCj007875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2286000"/>
            <a:ext cx="3886200" cy="42672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Potassium Excess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5715000" cy="44958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Hyperkalemia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Causes: Renal failure</a:t>
            </a:r>
          </a:p>
          <a:p>
            <a:pPr eaLnBrk="1" hangingPunct="1"/>
            <a:r>
              <a:rPr lang="en-US" sz="3200" dirty="0" smtClean="0"/>
              <a:t>S/S: </a:t>
            </a:r>
          </a:p>
          <a:p>
            <a:pPr lvl="1" eaLnBrk="1" hangingPunct="1"/>
            <a:r>
              <a:rPr lang="en-US" sz="2800" dirty="0" smtClean="0"/>
              <a:t>Irregular slow pulse</a:t>
            </a:r>
          </a:p>
          <a:p>
            <a:pPr lvl="1" eaLnBrk="1" hangingPunct="1"/>
            <a:r>
              <a:rPr lang="en-US" sz="2800" dirty="0" smtClean="0"/>
              <a:t>Weakness</a:t>
            </a:r>
          </a:p>
          <a:p>
            <a:pPr eaLnBrk="1" hangingPunct="1"/>
            <a:r>
              <a:rPr lang="en-US" sz="3200" dirty="0" smtClean="0"/>
              <a:t> 	Irritability</a:t>
            </a:r>
          </a:p>
          <a:p>
            <a:pPr eaLnBrk="1" hangingPunct="1"/>
            <a:endParaRPr lang="en-US" sz="3200" dirty="0" smtClean="0"/>
          </a:p>
        </p:txBody>
      </p:sp>
      <p:graphicFrame>
        <p:nvGraphicFramePr>
          <p:cNvPr id="1026" name="Object 4"/>
          <p:cNvGraphicFramePr>
            <a:graphicFrameLocks noGrp="1"/>
          </p:cNvGraphicFramePr>
          <p:nvPr>
            <p:ph sz="half" idx="2"/>
          </p:nvPr>
        </p:nvGraphicFramePr>
        <p:xfrm>
          <a:off x="5638800" y="2362200"/>
          <a:ext cx="3251200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Microsoft ClipArt Gallery" r:id="rId3" imgW="3251160" imgH="3495600" progId="MS_ClipArt_Gallery">
                  <p:embed/>
                </p:oleObj>
              </mc:Choice>
              <mc:Fallback>
                <p:oleObj name="Microsoft ClipArt Gallery" r:id="rId3" imgW="3251160" imgH="3495600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62200"/>
                        <a:ext cx="3251200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SULPHUR</a:t>
            </a:r>
          </a:p>
        </p:txBody>
      </p:sp>
      <p:graphicFrame>
        <p:nvGraphicFramePr>
          <p:cNvPr id="2050" name="Object 4"/>
          <p:cNvGraphicFramePr>
            <a:graphicFrameLocks noGrp="1"/>
          </p:cNvGraphicFramePr>
          <p:nvPr>
            <p:ph idx="1"/>
          </p:nvPr>
        </p:nvGraphicFramePr>
        <p:xfrm>
          <a:off x="2057400" y="2286000"/>
          <a:ext cx="50292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Microsoft ClipArt Gallery" r:id="rId3" imgW="4020840" imgH="3160440" progId="MS_ClipArt_Gallery">
                  <p:embed/>
                </p:oleObj>
              </mc:Choice>
              <mc:Fallback>
                <p:oleObj name="Microsoft ClipArt Gallery" r:id="rId3" imgW="4020840" imgH="3160440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0"/>
                        <a:ext cx="50292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Importance of sulphur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/>
              <a:t>Sulphur</a:t>
            </a:r>
            <a:r>
              <a:rPr lang="en-US" sz="3600" dirty="0" smtClean="0"/>
              <a:t> containing proteins</a:t>
            </a:r>
          </a:p>
          <a:p>
            <a:pPr eaLnBrk="1" hangingPunct="1"/>
            <a:r>
              <a:rPr lang="en-US" sz="3600" dirty="0" smtClean="0"/>
              <a:t>Detoxification compounds</a:t>
            </a:r>
          </a:p>
          <a:p>
            <a:pPr eaLnBrk="1" hangingPunct="1"/>
            <a:r>
              <a:rPr lang="en-US" sz="3600" dirty="0" smtClean="0"/>
              <a:t>Tissue respiration</a:t>
            </a:r>
          </a:p>
          <a:p>
            <a:pPr eaLnBrk="1" hangingPunct="1"/>
            <a:r>
              <a:rPr lang="en-US" sz="3600" dirty="0" smtClean="0"/>
              <a:t>High energy S bonds ( Fatty </a:t>
            </a:r>
            <a:r>
              <a:rPr lang="en-US" sz="3600" dirty="0" err="1" smtClean="0"/>
              <a:t>acyl</a:t>
            </a:r>
            <a:r>
              <a:rPr lang="en-US" sz="3600" dirty="0" smtClean="0"/>
              <a:t> S </a:t>
            </a:r>
            <a:r>
              <a:rPr lang="en-US" sz="3600" dirty="0" err="1" smtClean="0"/>
              <a:t>CoA</a:t>
            </a:r>
            <a:r>
              <a:rPr lang="en-US" sz="3600" dirty="0" smtClean="0"/>
              <a:t> )</a:t>
            </a:r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5400" smtClean="0"/>
              <a:t>Sources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Amino acids like </a:t>
            </a:r>
            <a:r>
              <a:rPr lang="en-US" dirty="0" err="1" smtClean="0"/>
              <a:t>cysteine</a:t>
            </a:r>
            <a:r>
              <a:rPr lang="en-US" dirty="0" smtClean="0"/>
              <a:t> and </a:t>
            </a:r>
            <a:r>
              <a:rPr lang="en-US" dirty="0" err="1" smtClean="0"/>
              <a:t>methionine</a:t>
            </a:r>
            <a:r>
              <a:rPr lang="en-US" dirty="0" smtClean="0"/>
              <a:t> containing S</a:t>
            </a:r>
          </a:p>
          <a:p>
            <a:pPr eaLnBrk="1" hangingPunct="1"/>
            <a:r>
              <a:rPr lang="en-US" dirty="0" smtClean="0"/>
              <a:t>Heparin, insulin, thiamine, biotin, lipoid acid and </a:t>
            </a:r>
            <a:r>
              <a:rPr lang="en-US" dirty="0" err="1" smtClean="0"/>
              <a:t>chondroitin</a:t>
            </a:r>
            <a:r>
              <a:rPr lang="en-US" dirty="0" smtClean="0"/>
              <a:t> </a:t>
            </a:r>
            <a:r>
              <a:rPr lang="en-US" dirty="0" err="1" smtClean="0"/>
              <a:t>sulphate</a:t>
            </a:r>
            <a:r>
              <a:rPr lang="en-US" dirty="0" smtClean="0"/>
              <a:t> all contain S</a:t>
            </a:r>
          </a:p>
          <a:p>
            <a:pPr eaLnBrk="1" hangingPunct="1"/>
            <a:r>
              <a:rPr lang="en-US" dirty="0" smtClean="0"/>
              <a:t>Keratin rich in S</a:t>
            </a:r>
          </a:p>
          <a:p>
            <a:pPr eaLnBrk="1" hangingPunct="1"/>
            <a:r>
              <a:rPr lang="en-US" dirty="0" smtClean="0"/>
              <a:t>High S in hairs</a:t>
            </a:r>
          </a:p>
          <a:p>
            <a:pPr eaLnBrk="1" hangingPunct="1"/>
            <a:r>
              <a:rPr lang="en-US" dirty="0" smtClean="0"/>
              <a:t>Inorganic sources containing SO4 ( body does not utilize elemental S or inorganic SO4 )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Biochemical role : Sulphur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eaLnBrk="1" hangingPunct="1"/>
            <a:r>
              <a:rPr lang="en-US" sz="3200" smtClean="0"/>
              <a:t>Active part of many hormones</a:t>
            </a:r>
          </a:p>
          <a:p>
            <a:pPr eaLnBrk="1" hangingPunct="1"/>
            <a:r>
              <a:rPr lang="en-US" sz="3200" smtClean="0"/>
              <a:t>Component of an active coenzyme SH group of dehydrogenases</a:t>
            </a:r>
          </a:p>
          <a:p>
            <a:pPr eaLnBrk="1" hangingPunct="1"/>
            <a:r>
              <a:rPr lang="en-US" sz="3200" smtClean="0"/>
              <a:t>Tertiary structure of proteins</a:t>
            </a:r>
          </a:p>
          <a:p>
            <a:pPr eaLnBrk="1" hangingPunct="1"/>
            <a:r>
              <a:rPr lang="en-US" sz="3200" smtClean="0"/>
              <a:t>Detoxification of phenols, steroids, tryptophan products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Sulphur : Absorption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5486400" cy="4495800"/>
          </a:xfrm>
        </p:spPr>
        <p:txBody>
          <a:bodyPr/>
          <a:lstStyle/>
          <a:p>
            <a:pPr eaLnBrk="1" hangingPunct="1"/>
            <a:r>
              <a:rPr lang="en-US" sz="3200" smtClean="0"/>
              <a:t>Absorbed along with amino acids</a:t>
            </a:r>
          </a:p>
          <a:p>
            <a:pPr eaLnBrk="1" hangingPunct="1"/>
            <a:r>
              <a:rPr lang="en-US" sz="3200" smtClean="0"/>
              <a:t>Cysteine, methionine are soluble &amp; readily absorbed</a:t>
            </a:r>
          </a:p>
          <a:p>
            <a:pPr eaLnBrk="1" hangingPunct="1"/>
            <a:r>
              <a:rPr lang="en-US" sz="3200" smtClean="0"/>
              <a:t>Inorganic sulphates are also absorbable</a:t>
            </a:r>
          </a:p>
        </p:txBody>
      </p:sp>
      <p:graphicFrame>
        <p:nvGraphicFramePr>
          <p:cNvPr id="3074" name="Object 4"/>
          <p:cNvGraphicFramePr>
            <a:graphicFrameLocks noGrp="1"/>
          </p:cNvGraphicFramePr>
          <p:nvPr>
            <p:ph sz="half" idx="2"/>
          </p:nvPr>
        </p:nvGraphicFramePr>
        <p:xfrm>
          <a:off x="5715000" y="2590800"/>
          <a:ext cx="312261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Microsoft ClipArt Gallery" r:id="rId3" imgW="1674720" imgH="3214440" progId="MS_ClipArt_Gallery">
                  <p:embed/>
                </p:oleObj>
              </mc:Choice>
              <mc:Fallback>
                <p:oleObj name="Microsoft ClipArt Gallery" r:id="rId3" imgW="1674720" imgH="3214440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90800"/>
                        <a:ext cx="3122613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Sulphur : Excretion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marL="533400" indent="-533400" eaLnBrk="1" hangingPunct="1"/>
            <a:r>
              <a:rPr lang="en-US" smtClean="0"/>
              <a:t>Main route– urinary excretion</a:t>
            </a:r>
          </a:p>
          <a:p>
            <a:pPr marL="533400" indent="-533400" eaLnBrk="1" hangingPunct="1"/>
            <a:r>
              <a:rPr lang="en-US" smtClean="0"/>
              <a:t>1 gm / day</a:t>
            </a:r>
          </a:p>
          <a:p>
            <a:pPr marL="533400" indent="-533400" eaLnBrk="1" hangingPunct="1"/>
            <a:r>
              <a:rPr lang="en-US" smtClean="0"/>
              <a:t>Sulphur in urine excreted in three forms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Inorganic sulphate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Neutral sulphate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Ethereal sulphate  ( detoxification compounds of phenols formed in liver )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4313"/>
            <a:ext cx="8410575" cy="1462087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The Major Minerals: an Overview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eaLnBrk="1" hangingPunct="1"/>
            <a:r>
              <a:rPr lang="en-US" dirty="0" err="1" smtClean="0"/>
              <a:t>Macrominerals</a:t>
            </a:r>
            <a:endParaRPr lang="en-US" dirty="0" smtClean="0"/>
          </a:p>
          <a:p>
            <a:pPr eaLnBrk="1" hangingPunct="1"/>
            <a:r>
              <a:rPr lang="en-US" dirty="0" smtClean="0"/>
              <a:t>Humans need &gt;100 mg/d</a:t>
            </a:r>
          </a:p>
          <a:p>
            <a:pPr lvl="1" eaLnBrk="1" hangingPunct="1"/>
            <a:r>
              <a:rPr lang="en-US" sz="3200" dirty="0" smtClean="0"/>
              <a:t>􀂄 Calcium</a:t>
            </a:r>
          </a:p>
          <a:p>
            <a:pPr lvl="1" eaLnBrk="1" hangingPunct="1"/>
            <a:r>
              <a:rPr lang="en-US" sz="3200" dirty="0" smtClean="0"/>
              <a:t>􀂄 Phosphorus</a:t>
            </a:r>
          </a:p>
          <a:p>
            <a:pPr lvl="1" eaLnBrk="1" hangingPunct="1"/>
            <a:r>
              <a:rPr lang="en-US" sz="3200" dirty="0" smtClean="0"/>
              <a:t>􀂄 Magnesium</a:t>
            </a:r>
          </a:p>
          <a:p>
            <a:pPr lvl="1" eaLnBrk="1" hangingPunct="1"/>
            <a:r>
              <a:rPr lang="en-US" sz="3200" dirty="0" smtClean="0"/>
              <a:t>􀂄 Sodium</a:t>
            </a:r>
          </a:p>
          <a:p>
            <a:pPr lvl="1" eaLnBrk="1" hangingPunct="1"/>
            <a:r>
              <a:rPr lang="en-US" sz="3200" dirty="0" smtClean="0"/>
              <a:t>􀂄 Chloride</a:t>
            </a:r>
          </a:p>
          <a:p>
            <a:pPr lvl="1" eaLnBrk="1" hangingPunct="1"/>
            <a:r>
              <a:rPr lang="en-US" sz="3200" dirty="0" smtClean="0"/>
              <a:t>􀂄 Potassium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Magnesium</a:t>
            </a:r>
            <a:r>
              <a:rPr lang="en-US" smtClean="0"/>
              <a:t> </a:t>
            </a:r>
          </a:p>
        </p:txBody>
      </p:sp>
      <p:graphicFrame>
        <p:nvGraphicFramePr>
          <p:cNvPr id="4098" name="Object 4"/>
          <p:cNvGraphicFramePr>
            <a:graphicFrameLocks noGrp="1"/>
          </p:cNvGraphicFramePr>
          <p:nvPr>
            <p:ph idx="1"/>
          </p:nvPr>
        </p:nvGraphicFramePr>
        <p:xfrm>
          <a:off x="1905000" y="2362200"/>
          <a:ext cx="57150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Microsoft ClipArt Gallery" r:id="rId3" imgW="6956280" imgH="6200640" progId="MS_ClipArt_Gallery">
                  <p:embed/>
                </p:oleObj>
              </mc:Choice>
              <mc:Fallback>
                <p:oleObj name="Microsoft ClipArt Gallery" r:id="rId3" imgW="6956280" imgH="6200640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62200"/>
                        <a:ext cx="57150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8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Magnesium</a:t>
            </a:r>
            <a:r>
              <a:rPr lang="en-US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Magnesium (Mg2+)</a:t>
            </a:r>
          </a:p>
          <a:p>
            <a:pPr eaLnBrk="1" hangingPunct="1"/>
            <a:r>
              <a:rPr lang="en-US" smtClean="0"/>
              <a:t>Principle cation present in soft tissue and intracellular spaces</a:t>
            </a:r>
          </a:p>
          <a:p>
            <a:pPr eaLnBrk="1" hangingPunct="1"/>
            <a:r>
              <a:rPr lang="en-US" smtClean="0"/>
              <a:t>Second most important of intracellular fluids</a:t>
            </a:r>
          </a:p>
          <a:p>
            <a:pPr eaLnBrk="1" hangingPunct="1"/>
            <a:r>
              <a:rPr lang="en-US" smtClean="0"/>
              <a:t>Value - 1.5 - 2.5 mEq/L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Magnesium : Distribution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eaLnBrk="1" hangingPunct="1"/>
            <a:r>
              <a:rPr lang="en-US" sz="3200" smtClean="0"/>
              <a:t>Total body Mg                   20 – 25 grams</a:t>
            </a:r>
          </a:p>
          <a:p>
            <a:pPr eaLnBrk="1" hangingPunct="1"/>
            <a:r>
              <a:rPr lang="en-US" sz="3200" smtClean="0"/>
              <a:t>70 % in bones ( combined with Ca and phosphate )</a:t>
            </a:r>
          </a:p>
          <a:p>
            <a:pPr eaLnBrk="1" hangingPunct="1"/>
            <a:r>
              <a:rPr lang="en-US" sz="3200" smtClean="0"/>
              <a:t>30 % in soft tissues and body fluids</a:t>
            </a:r>
          </a:p>
          <a:p>
            <a:pPr eaLnBrk="1" hangingPunct="1"/>
            <a:r>
              <a:rPr lang="en-US" sz="3200" smtClean="0"/>
              <a:t>Blood             2 – 4 mg / dl</a:t>
            </a:r>
          </a:p>
          <a:p>
            <a:pPr eaLnBrk="1" hangingPunct="1"/>
            <a:r>
              <a:rPr lang="en-US" sz="3200" smtClean="0"/>
              <a:t>Less than ½  in serum , remaining in RBC’s</a:t>
            </a:r>
          </a:p>
          <a:p>
            <a:pPr eaLnBrk="1" hangingPunct="1"/>
            <a:r>
              <a:rPr lang="en-US" sz="3200" smtClean="0"/>
              <a:t>Muscle        21 mg / 100 gram 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Magnesium : Requirement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608513" cy="4495800"/>
          </a:xfrm>
        </p:spPr>
        <p:txBody>
          <a:bodyPr/>
          <a:lstStyle/>
          <a:p>
            <a:pPr eaLnBrk="1" hangingPunct="1"/>
            <a:r>
              <a:rPr lang="en-US" sz="3200" smtClean="0"/>
              <a:t>RDA       7– 10 mg / kg /day</a:t>
            </a:r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Males      350 mg / day</a:t>
            </a:r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Females   300 mg / day </a:t>
            </a:r>
          </a:p>
        </p:txBody>
      </p:sp>
      <p:pic>
        <p:nvPicPr>
          <p:cNvPr id="22532" name="Picture 4" descr="MCPE06974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2438400"/>
            <a:ext cx="3733800" cy="38100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17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Dietary Sources &amp; Bioavailability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eaLnBrk="1" hangingPunct="1"/>
            <a:r>
              <a:rPr lang="en-US" sz="3200" smtClean="0"/>
              <a:t>Green leafy vegetables, seafood,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smtClean="0"/>
              <a:t>    legumes, nuts, dairy products.</a:t>
            </a:r>
          </a:p>
          <a:p>
            <a:pPr eaLnBrk="1" hangingPunct="1"/>
            <a:r>
              <a:rPr lang="en-US" sz="3200" smtClean="0"/>
              <a:t>Chocolate, brown rice, whole grains</a:t>
            </a:r>
          </a:p>
          <a:p>
            <a:pPr eaLnBrk="1" hangingPunct="1"/>
            <a:r>
              <a:rPr lang="en-US" sz="3200" smtClean="0"/>
              <a:t>Bioavailability influenced by:</a:t>
            </a:r>
          </a:p>
          <a:p>
            <a:pPr lvl="1" eaLnBrk="1" hangingPunct="1"/>
            <a:r>
              <a:rPr lang="en-US" sz="3200" smtClean="0"/>
              <a:t>􀂄 Calcium</a:t>
            </a:r>
          </a:p>
          <a:p>
            <a:pPr lvl="1" eaLnBrk="1" hangingPunct="1"/>
            <a:r>
              <a:rPr lang="en-US" sz="3200" smtClean="0"/>
              <a:t>􀂄 Phosphorus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Magnesium: Functions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marL="533400" indent="-533400" eaLnBrk="1" hangingPunct="1"/>
            <a:r>
              <a:rPr lang="en-US" smtClean="0"/>
              <a:t>Activator of many enzymes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Urea Cycle :   Carbamoyl phosphate synthase, dehydrogenase, transketolase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Purines  :   Phospho ribosyl pyrophosphate synthase( conversion of purines, low energy reaction, role in nucleotide metabolism), Ribulose 5 phosphate synthase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Pyrimidines : Kinases , Enolases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Magnesium: Functions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6096000" cy="4495800"/>
          </a:xfrm>
        </p:spPr>
        <p:txBody>
          <a:bodyPr/>
          <a:lstStyle/>
          <a:p>
            <a:pPr eaLnBrk="1" hangingPunct="1"/>
            <a:r>
              <a:rPr lang="en-US" sz="3200" smtClean="0"/>
              <a:t>Stabilizes enzymes</a:t>
            </a:r>
          </a:p>
          <a:p>
            <a:pPr eaLnBrk="1" hangingPunct="1"/>
            <a:r>
              <a:rPr lang="en-US" sz="3200" smtClean="0"/>
              <a:t>Neutralizes negatively charged ions</a:t>
            </a:r>
          </a:p>
          <a:p>
            <a:pPr eaLnBrk="1" hangingPunct="1"/>
            <a:r>
              <a:rPr lang="en-US" sz="3200" smtClean="0"/>
              <a:t>Energy metabolism</a:t>
            </a:r>
          </a:p>
          <a:p>
            <a:pPr eaLnBrk="1" hangingPunct="1"/>
            <a:r>
              <a:rPr lang="en-US" sz="3200" smtClean="0"/>
              <a:t>Cofactor for over 300 enzymes</a:t>
            </a:r>
          </a:p>
          <a:p>
            <a:pPr eaLnBrk="1" hangingPunct="1"/>
            <a:r>
              <a:rPr lang="en-US" sz="3200" smtClean="0"/>
              <a:t>DNA &amp; RNA metabolism</a:t>
            </a:r>
          </a:p>
          <a:p>
            <a:pPr eaLnBrk="1" hangingPunct="1"/>
            <a:r>
              <a:rPr lang="en-US" sz="3200" smtClean="0"/>
              <a:t>Nerve &amp; muscle function</a:t>
            </a:r>
          </a:p>
        </p:txBody>
      </p:sp>
      <p:pic>
        <p:nvPicPr>
          <p:cNvPr id="25604" name="Picture 4" descr="MCj019574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24600" y="2362200"/>
            <a:ext cx="2487613" cy="37338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924800" cy="1905000"/>
          </a:xfrm>
        </p:spPr>
        <p:txBody>
          <a:bodyPr/>
          <a:lstStyle/>
          <a:p>
            <a:pPr eaLnBrk="1" hangingPunct="1"/>
            <a:r>
              <a:rPr lang="en-US" sz="4400" smtClean="0"/>
              <a:t>Magnesium : Absorption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Ca , proteins &amp; </a:t>
            </a:r>
            <a:r>
              <a:rPr lang="en-US" dirty="0" err="1" smtClean="0"/>
              <a:t>vit</a:t>
            </a:r>
            <a:r>
              <a:rPr lang="en-US" dirty="0" smtClean="0"/>
              <a:t> D </a:t>
            </a:r>
            <a:r>
              <a:rPr lang="en-US" dirty="0" err="1" smtClean="0"/>
              <a:t>interefere</a:t>
            </a:r>
            <a:r>
              <a:rPr lang="en-US" dirty="0" smtClean="0"/>
              <a:t> with Mg absorption, transport &amp; retention in body</a:t>
            </a:r>
          </a:p>
          <a:p>
            <a:pPr eaLnBrk="1" hangingPunct="1"/>
            <a:r>
              <a:rPr lang="en-US" dirty="0" smtClean="0"/>
              <a:t>Absorption depends upon concentration in diet</a:t>
            </a:r>
          </a:p>
          <a:p>
            <a:pPr eaLnBrk="1" hangingPunct="1"/>
            <a:r>
              <a:rPr lang="en-US" dirty="0" smtClean="0"/>
              <a:t>10 gm  Mg in diet 75.5 % absorbed</a:t>
            </a:r>
          </a:p>
          <a:p>
            <a:pPr eaLnBrk="1" hangingPunct="1"/>
            <a:r>
              <a:rPr lang="en-US" dirty="0" smtClean="0"/>
              <a:t>20 gm  Mg in diet 43 % absorbed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split orient="vert" dir="in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Magnesium Excretion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608513" cy="4495800"/>
          </a:xfrm>
        </p:spPr>
        <p:txBody>
          <a:bodyPr/>
          <a:lstStyle/>
          <a:p>
            <a:pPr eaLnBrk="1" hangingPunct="1"/>
            <a:r>
              <a:rPr lang="en-US" sz="3200" smtClean="0"/>
              <a:t>Average urinary excretion 10 – 20 mEq / L</a:t>
            </a:r>
          </a:p>
          <a:p>
            <a:pPr eaLnBrk="1" hangingPunct="1"/>
            <a:r>
              <a:rPr lang="en-US" sz="3200" smtClean="0"/>
              <a:t>Alcohol increases Mg excretion</a:t>
            </a:r>
          </a:p>
          <a:p>
            <a:pPr eaLnBrk="1" hangingPunct="1"/>
            <a:r>
              <a:rPr lang="en-US" sz="3200" smtClean="0"/>
              <a:t>Aldosterone increases Mg excretion</a:t>
            </a:r>
          </a:p>
        </p:txBody>
      </p:sp>
      <p:pic>
        <p:nvPicPr>
          <p:cNvPr id="27652" name="Picture 4" descr="MCj0398071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2438400"/>
            <a:ext cx="3197225" cy="40386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68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Hyper &amp; Hypomagnesemia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eaLnBrk="1" hangingPunct="1"/>
            <a:r>
              <a:rPr lang="en-US" smtClean="0"/>
              <a:t>Hypomagnesemia</a:t>
            </a:r>
          </a:p>
          <a:p>
            <a:pPr lvl="1" eaLnBrk="1" hangingPunct="1"/>
            <a:r>
              <a:rPr lang="en-US" sz="2800" smtClean="0"/>
              <a:t>Causes: malnutrition and alcoholism polyuria</a:t>
            </a:r>
          </a:p>
          <a:p>
            <a:pPr lvl="1" eaLnBrk="1" hangingPunct="1"/>
            <a:r>
              <a:rPr lang="en-US" sz="2800" smtClean="0"/>
              <a:t>S/S: muscular tremors, hyperactive deep tendon reflexes</a:t>
            </a:r>
          </a:p>
          <a:p>
            <a:pPr eaLnBrk="1" hangingPunct="1"/>
            <a:r>
              <a:rPr lang="en-US" smtClean="0"/>
              <a:t>Hypermagnesemia</a:t>
            </a:r>
          </a:p>
          <a:p>
            <a:pPr lvl="1" eaLnBrk="1" hangingPunct="1"/>
            <a:r>
              <a:rPr lang="en-US" sz="2800" smtClean="0"/>
              <a:t>Causes: Renal failure</a:t>
            </a:r>
          </a:p>
          <a:p>
            <a:pPr lvl="1" eaLnBrk="1" hangingPunct="1"/>
            <a:r>
              <a:rPr lang="en-US" sz="2800" smtClean="0"/>
              <a:t>S/S: hypoactive deep tendon reflexes, shallow and slow respirations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4313"/>
            <a:ext cx="8334375" cy="1081087"/>
          </a:xfrm>
        </p:spPr>
        <p:txBody>
          <a:bodyPr/>
          <a:lstStyle/>
          <a:p>
            <a:pPr eaLnBrk="1" hangingPunct="1"/>
            <a:r>
              <a:rPr lang="en-US" b="1" smtClean="0"/>
              <a:t>Micro Minerals :an Overview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 eaLnBrk="1" hangingPunct="1"/>
            <a:r>
              <a:rPr lang="en-US" b="1" smtClean="0"/>
              <a:t>Human need &lt; 100 mg / d</a:t>
            </a:r>
          </a:p>
          <a:p>
            <a:pPr lvl="1" eaLnBrk="1" hangingPunct="1"/>
            <a:r>
              <a:rPr lang="en-US" b="1" smtClean="0"/>
              <a:t>Fe</a:t>
            </a:r>
          </a:p>
          <a:p>
            <a:pPr lvl="1" eaLnBrk="1" hangingPunct="1"/>
            <a:r>
              <a:rPr lang="en-US" b="1" smtClean="0"/>
              <a:t>Zn</a:t>
            </a:r>
          </a:p>
          <a:p>
            <a:pPr lvl="1" eaLnBrk="1" hangingPunct="1"/>
            <a:r>
              <a:rPr lang="en-US" b="1" smtClean="0"/>
              <a:t>Cu</a:t>
            </a:r>
          </a:p>
          <a:p>
            <a:pPr lvl="1" eaLnBrk="1" hangingPunct="1"/>
            <a:r>
              <a:rPr lang="en-US" b="1" smtClean="0"/>
              <a:t>F</a:t>
            </a:r>
          </a:p>
          <a:p>
            <a:pPr lvl="1" eaLnBrk="1" hangingPunct="1"/>
            <a:r>
              <a:rPr lang="en-US" b="1" smtClean="0"/>
              <a:t>Se</a:t>
            </a:r>
          </a:p>
          <a:p>
            <a:pPr lvl="1" eaLnBrk="1" hangingPunct="1"/>
            <a:r>
              <a:rPr lang="en-US" b="1" smtClean="0"/>
              <a:t>Co</a:t>
            </a:r>
          </a:p>
          <a:p>
            <a:pPr lvl="1" eaLnBrk="1" hangingPunct="1"/>
            <a:r>
              <a:rPr lang="en-US" b="1" smtClean="0"/>
              <a:t>Iodine</a:t>
            </a:r>
          </a:p>
          <a:p>
            <a:pPr lvl="1" eaLnBrk="1" hangingPunct="1"/>
            <a:endParaRPr lang="en-US" b="1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Bioavailability &amp; Regulation of Minerals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b="1" smtClean="0"/>
              <a:t>Bioavailability </a:t>
            </a:r>
            <a:r>
              <a:rPr lang="en-US" sz="2800" b="1" smtClean="0"/>
              <a:t>( Absorption of chemicals and substances in humans and other animals)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b="1" smtClean="0"/>
              <a:t>Influenced by genetics, aging, nutritional status &amp; other food compounds  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smtClean="0"/>
              <a:t>Absorption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b="1" smtClean="0"/>
              <a:t>Small &amp; Large Intestine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smtClean="0"/>
              <a:t>Regulation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b="1" smtClean="0"/>
              <a:t>Kidneys &amp; Small intestine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 </a:t>
            </a:r>
            <a:endParaRPr lang="en-US" b="1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2452</Words>
  <Application>Microsoft Office PowerPoint</Application>
  <PresentationFormat>On-screen Show (4:3)</PresentationFormat>
  <Paragraphs>524</Paragraphs>
  <Slides>79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Blends</vt:lpstr>
      <vt:lpstr>Microsoft ClipArt Gallery</vt:lpstr>
      <vt:lpstr>DIETARY MINERALS</vt:lpstr>
      <vt:lpstr>Minerals</vt:lpstr>
      <vt:lpstr>Dietary minerals</vt:lpstr>
      <vt:lpstr>Functions of Minerals</vt:lpstr>
      <vt:lpstr>PowerPoint Presentation</vt:lpstr>
      <vt:lpstr>Classification</vt:lpstr>
      <vt:lpstr>The Major Minerals: an Overview</vt:lpstr>
      <vt:lpstr>Micro Minerals :an Overview</vt:lpstr>
      <vt:lpstr>Bioavailability &amp; Regulation of Minerals</vt:lpstr>
      <vt:lpstr>Sources of Minerals</vt:lpstr>
      <vt:lpstr>Minerals in Foods</vt:lpstr>
      <vt:lpstr>Factors Affecting Requirements</vt:lpstr>
      <vt:lpstr>Deficiencies and Excesses</vt:lpstr>
      <vt:lpstr>Requirements and Toxicities</vt:lpstr>
      <vt:lpstr>Organic Vs Inorganic sources</vt:lpstr>
      <vt:lpstr>Calcium (Ca)</vt:lpstr>
      <vt:lpstr>Food Sources</vt:lpstr>
      <vt:lpstr>Daily Requirements</vt:lpstr>
      <vt:lpstr>PowerPoint Presentation</vt:lpstr>
      <vt:lpstr>PowerPoint Presentation</vt:lpstr>
      <vt:lpstr>Calcium Regulation</vt:lpstr>
      <vt:lpstr>Calcium regulation</vt:lpstr>
      <vt:lpstr>Factors Regulating Plasma Ca Level</vt:lpstr>
      <vt:lpstr>PowerPoint Presentation</vt:lpstr>
      <vt:lpstr>PowerPoint Presentation</vt:lpstr>
      <vt:lpstr>Calcium Regulation</vt:lpstr>
      <vt:lpstr>Regulatory Functions of Calcium</vt:lpstr>
      <vt:lpstr>Regulatory Functions of Calcium</vt:lpstr>
      <vt:lpstr>Calcium Functions</vt:lpstr>
      <vt:lpstr>Structural Functions of Calcium: Bones &amp; Teeth</vt:lpstr>
      <vt:lpstr>Calcium Deficiencies</vt:lpstr>
      <vt:lpstr>Calcium and Bone Health</vt:lpstr>
      <vt:lpstr>PowerPoint Presentation</vt:lpstr>
      <vt:lpstr>Calcium Toxicity</vt:lpstr>
      <vt:lpstr>Phosphorus</vt:lpstr>
      <vt:lpstr>Phosphorus</vt:lpstr>
      <vt:lpstr>Phosphorus</vt:lpstr>
      <vt:lpstr>Metabolism &amp; Regulation of Phosphorus in the Body</vt:lpstr>
      <vt:lpstr>Functions of Phosphorus</vt:lpstr>
      <vt:lpstr>Functions of Phosphorus</vt:lpstr>
      <vt:lpstr>Phosphorus Toxicity</vt:lpstr>
      <vt:lpstr>Sodium and Chloride</vt:lpstr>
      <vt:lpstr>Sodium</vt:lpstr>
      <vt:lpstr>Sodium and Health</vt:lpstr>
      <vt:lpstr>Sodium &amp; Chloride</vt:lpstr>
      <vt:lpstr>Did you know…</vt:lpstr>
      <vt:lpstr>Dietary Sources &amp; Bioavailability</vt:lpstr>
      <vt:lpstr>Recommended Dietary Intake</vt:lpstr>
      <vt:lpstr>Regulation of Sodium &amp; Chloride in the Body</vt:lpstr>
      <vt:lpstr>SODIUM REABSORPTION</vt:lpstr>
      <vt:lpstr>SODIUM REABSORPTION</vt:lpstr>
      <vt:lpstr>PowerPoint Presentation</vt:lpstr>
      <vt:lpstr>Functions of Sodium &amp; Chloride</vt:lpstr>
      <vt:lpstr>Sodium &amp; Chloride Deficiencies</vt:lpstr>
      <vt:lpstr>Over consumption of Sodium Chloride</vt:lpstr>
      <vt:lpstr>Potassium</vt:lpstr>
      <vt:lpstr>Potassium (K): Dietary Sources &amp; Bioavailability</vt:lpstr>
      <vt:lpstr>Potassium: Daily Requirement</vt:lpstr>
      <vt:lpstr>Regulation</vt:lpstr>
      <vt:lpstr>Functions of Potassium in the Body</vt:lpstr>
      <vt:lpstr>Functions of Potassium in the Body</vt:lpstr>
      <vt:lpstr>Potassium Deficiency</vt:lpstr>
      <vt:lpstr>Potassium Excess</vt:lpstr>
      <vt:lpstr>SULPHUR</vt:lpstr>
      <vt:lpstr>Importance of sulphur</vt:lpstr>
      <vt:lpstr>Sources</vt:lpstr>
      <vt:lpstr>Biochemical role : Sulphur</vt:lpstr>
      <vt:lpstr>Sulphur : Absorption</vt:lpstr>
      <vt:lpstr>Sulphur : Excretion</vt:lpstr>
      <vt:lpstr>Magnesium </vt:lpstr>
      <vt:lpstr>Magnesium </vt:lpstr>
      <vt:lpstr>Magnesium : Distribution</vt:lpstr>
      <vt:lpstr>Magnesium : Requirement</vt:lpstr>
      <vt:lpstr>Dietary Sources &amp; Bioavailability</vt:lpstr>
      <vt:lpstr>Magnesium: Functions</vt:lpstr>
      <vt:lpstr>Magnesium: Functions</vt:lpstr>
      <vt:lpstr>Magnesium : Absorption </vt:lpstr>
      <vt:lpstr>Magnesium Excretion</vt:lpstr>
      <vt:lpstr>Hyper &amp; Hypomagnesemia</vt:lpstr>
    </vt:vector>
  </TitlesOfParts>
  <Company>doctor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DIETARY MINERALS</dc:title>
  <dc:creator>khalid</dc:creator>
  <cp:lastModifiedBy>Richard</cp:lastModifiedBy>
  <cp:revision>74</cp:revision>
  <dcterms:created xsi:type="dcterms:W3CDTF">2010-07-24T14:00:26Z</dcterms:created>
  <dcterms:modified xsi:type="dcterms:W3CDTF">2019-09-14T02:50:46Z</dcterms:modified>
</cp:coreProperties>
</file>