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76" r:id="rId13"/>
    <p:sldId id="266" r:id="rId14"/>
    <p:sldId id="269" r:id="rId15"/>
    <p:sldId id="271" r:id="rId16"/>
    <p:sldId id="272" r:id="rId17"/>
    <p:sldId id="274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3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6FCF-8D79-48EE-93B3-7837428B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0429-6590-4221-9AE4-2A9205D5D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4ACF-9824-4857-B342-BC4CF51C8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C1EE-07CF-493D-BF0C-54B599F67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BC05-EE60-4878-B36C-BEE5DFB4C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5051-354E-47EF-AA78-7ED6B869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AE0F-0953-4B29-9E37-E63F618C1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CF73-EBB1-4966-BEDA-A94A57810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8DBF-05D5-45AF-B356-AEA832EC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99C3-69E6-4C5E-87B3-E900ECE7B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4DEC-351C-4767-8998-63888C55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84D7-1B84-4CCC-B66E-39B2E9C4E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A08F-18F8-450B-A4DC-30DAC4DF9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91B2200-BD0E-44C0-8827-8D7F63A8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27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914400"/>
            <a:ext cx="6629400" cy="3124200"/>
          </a:xfrm>
        </p:spPr>
        <p:txBody>
          <a:bodyPr/>
          <a:lstStyle/>
          <a:p>
            <a:pPr eaLnBrk="1" hangingPunct="1"/>
            <a:r>
              <a:rPr lang="en-US" b="1" dirty="0" smtClean="0"/>
              <a:t>DIETARY MINERALS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Iron Absorption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body needs more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iron, it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amount of “</a:t>
            </a:r>
            <a:r>
              <a:rPr lang="en-US" sz="2800" dirty="0" err="1" smtClean="0"/>
              <a:t>transferrin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an iron carrying protein.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Iron can also be stored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in another protein called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“</a:t>
            </a:r>
            <a:r>
              <a:rPr lang="en-US" sz="2800" dirty="0" err="1" smtClean="0"/>
              <a:t>ferritin</a:t>
            </a:r>
            <a:endParaRPr lang="en-US" sz="2800" dirty="0" smtClean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4267200" cy="1371600"/>
          </a:xfrm>
          <a:noFill/>
        </p:spPr>
      </p:pic>
      <p:pic>
        <p:nvPicPr>
          <p:cNvPr id="1229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743200"/>
            <a:ext cx="4343400" cy="4114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Absorption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486400" cy="4876800"/>
          </a:xfrm>
        </p:spPr>
        <p:txBody>
          <a:bodyPr/>
          <a:lstStyle/>
          <a:p>
            <a:pPr eaLnBrk="1" hangingPunct="1"/>
            <a:r>
              <a:rPr lang="en-US" smtClean="0"/>
              <a:t>Transport across</a:t>
            </a:r>
          </a:p>
          <a:p>
            <a:pPr lvl="1" eaLnBrk="1" hangingPunct="1"/>
            <a:r>
              <a:rPr lang="en-US" sz="2400" smtClean="0"/>
              <a:t>􀂄 </a:t>
            </a:r>
            <a:r>
              <a:rPr lang="en-US" smtClean="0"/>
              <a:t>Brush border</a:t>
            </a:r>
          </a:p>
          <a:p>
            <a:pPr lvl="1" eaLnBrk="1" hangingPunct="1"/>
            <a:r>
              <a:rPr lang="en-US" smtClean="0"/>
              <a:t>􀂄 Basolateral membrane</a:t>
            </a:r>
          </a:p>
          <a:p>
            <a:pPr eaLnBrk="1" hangingPunct="1"/>
            <a:r>
              <a:rPr lang="en-US" smtClean="0"/>
              <a:t>Heme iron</a:t>
            </a:r>
          </a:p>
          <a:p>
            <a:pPr lvl="1" eaLnBrk="1" hangingPunct="1"/>
            <a:r>
              <a:rPr lang="en-US" sz="2400" smtClean="0"/>
              <a:t>􀂄 </a:t>
            </a:r>
            <a:r>
              <a:rPr lang="en-US" smtClean="0"/>
              <a:t>Chemical modification not needed</a:t>
            </a:r>
          </a:p>
          <a:p>
            <a:pPr eaLnBrk="1" hangingPunct="1"/>
            <a:r>
              <a:rPr lang="en-US" smtClean="0"/>
              <a:t>Nonheme iron</a:t>
            </a:r>
          </a:p>
          <a:p>
            <a:pPr lvl="1" eaLnBrk="1" hangingPunct="1"/>
            <a:r>
              <a:rPr lang="en-US" sz="2400" smtClean="0"/>
              <a:t>􀂄 </a:t>
            </a:r>
            <a:r>
              <a:rPr lang="en-US" smtClean="0"/>
              <a:t>Reduced to ferrous form</a:t>
            </a:r>
          </a:p>
          <a:p>
            <a:pPr eaLnBrk="1" hangingPunct="1"/>
            <a:r>
              <a:rPr lang="en-US" smtClean="0"/>
              <a:t>Ferritin</a:t>
            </a:r>
          </a:p>
        </p:txBody>
      </p:sp>
      <p:pic>
        <p:nvPicPr>
          <p:cNvPr id="13316" name="Picture 7" descr="j03054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25" y="1600200"/>
            <a:ext cx="3381375" cy="396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Absorption,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Iron from animal sources much better absorbed than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that from plant sources</a:t>
            </a:r>
          </a:p>
          <a:p>
            <a:pPr eaLnBrk="1" hangingPunct="1"/>
            <a:r>
              <a:rPr lang="en-US" sz="2800" dirty="0" smtClean="0"/>
              <a:t>Absorption of iron from plant sources increased by</a:t>
            </a:r>
          </a:p>
          <a:p>
            <a:pPr lvl="1" eaLnBrk="1" hangingPunct="1"/>
            <a:r>
              <a:rPr lang="en-US" dirty="0" smtClean="0"/>
              <a:t>􀂄 Vitamin C</a:t>
            </a:r>
          </a:p>
          <a:p>
            <a:pPr lvl="1" eaLnBrk="1" hangingPunct="1"/>
            <a:r>
              <a:rPr lang="en-US" dirty="0" smtClean="0"/>
              <a:t>􀂄 Meat in diet</a:t>
            </a:r>
          </a:p>
          <a:p>
            <a:pPr eaLnBrk="1" hangingPunct="1"/>
            <a:r>
              <a:rPr lang="en-US" sz="2800" dirty="0" smtClean="0"/>
              <a:t>Absorption is decreased by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dirty="0" err="1" smtClean="0"/>
              <a:t>Phytates</a:t>
            </a:r>
            <a:r>
              <a:rPr lang="en-US" dirty="0" smtClean="0"/>
              <a:t> (grain products)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dirty="0" err="1" smtClean="0"/>
              <a:t>Polyphenols</a:t>
            </a:r>
            <a:r>
              <a:rPr lang="en-US" dirty="0" smtClean="0"/>
              <a:t> (tea, coffee)</a:t>
            </a:r>
          </a:p>
          <a:p>
            <a:pPr lvl="1" eaLnBrk="1" hangingPunct="1"/>
            <a:r>
              <a:rPr lang="en-US" dirty="0" smtClean="0"/>
              <a:t>􀂄 Other minerals (calcium, zinc)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Effect of Iron Status on Iron</a:t>
            </a:r>
            <a:br>
              <a:rPr lang="en-US" b="1" dirty="0" smtClean="0"/>
            </a:br>
            <a:r>
              <a:rPr lang="en-US" b="1" dirty="0" smtClean="0"/>
              <a:t>Absorption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86800" cy="4876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Iron deficiency</a:t>
            </a:r>
          </a:p>
          <a:p>
            <a:pPr lvl="1" eaLnBrk="1" hangingPunct="1"/>
            <a:r>
              <a:rPr lang="en-US" sz="3600" dirty="0" smtClean="0"/>
              <a:t>􀂄 Increases production of transport proteins</a:t>
            </a:r>
          </a:p>
          <a:p>
            <a:pPr lvl="1" eaLnBrk="1" hangingPunct="1"/>
            <a:r>
              <a:rPr lang="en-US" sz="3600" dirty="0" smtClean="0"/>
              <a:t>􀂄 Decreases </a:t>
            </a:r>
            <a:r>
              <a:rPr lang="en-US" sz="3600" dirty="0" err="1" smtClean="0"/>
              <a:t>ferritin</a:t>
            </a:r>
            <a:r>
              <a:rPr lang="en-US" sz="3600" dirty="0" smtClean="0"/>
              <a:t> production</a:t>
            </a:r>
          </a:p>
          <a:p>
            <a:pPr eaLnBrk="1" hangingPunct="1"/>
            <a:r>
              <a:rPr lang="en-US" sz="3600" b="1" dirty="0" smtClean="0"/>
              <a:t>Adequate or excess iron</a:t>
            </a:r>
          </a:p>
          <a:p>
            <a:pPr lvl="1" eaLnBrk="1" hangingPunct="1"/>
            <a:r>
              <a:rPr lang="en-US" sz="3600" dirty="0" smtClean="0"/>
              <a:t>􀂄 Decreases production of transport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Iron Circulation, Uptake Into</a:t>
            </a:r>
            <a:br>
              <a:rPr lang="en-US" sz="4000" b="1" dirty="0" smtClean="0"/>
            </a:br>
            <a:r>
              <a:rPr lang="en-US" sz="4000" b="1" dirty="0" smtClean="0"/>
              <a:t>Cells, &amp; Storage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410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Iron storage compounds in liver, bone marrow, and spleen</a:t>
            </a:r>
          </a:p>
          <a:p>
            <a:pPr lvl="1" eaLnBrk="1" hangingPunct="1"/>
            <a:r>
              <a:rPr lang="en-US" sz="3200" dirty="0" err="1" smtClean="0"/>
              <a:t>Ferritin</a:t>
            </a:r>
            <a:endParaRPr lang="en-US" sz="3200" dirty="0" smtClean="0"/>
          </a:p>
          <a:p>
            <a:pPr lvl="2" eaLnBrk="1" hangingPunct="1"/>
            <a:r>
              <a:rPr lang="en-US" sz="3200" dirty="0" smtClean="0"/>
              <a:t>􀂄 Main storage form</a:t>
            </a:r>
          </a:p>
          <a:p>
            <a:pPr lvl="1" eaLnBrk="1" hangingPunct="1"/>
            <a:r>
              <a:rPr lang="en-US" sz="3200" dirty="0" smtClean="0"/>
              <a:t> </a:t>
            </a:r>
            <a:r>
              <a:rPr lang="en-US" sz="3200" dirty="0" err="1" smtClean="0"/>
              <a:t>Hemosiderin</a:t>
            </a:r>
            <a:endParaRPr lang="en-US" sz="3200" dirty="0" smtClean="0"/>
          </a:p>
          <a:p>
            <a:pPr lvl="2" eaLnBrk="1" hangingPunct="1"/>
            <a:r>
              <a:rPr lang="en-US" sz="3200" dirty="0" smtClean="0"/>
              <a:t>􀂄 Long-term storage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436" name="Picture 4" descr="j0305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1752600"/>
            <a:ext cx="2971800" cy="396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Bioavailability of Iron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60198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Influenced by:</a:t>
            </a:r>
          </a:p>
          <a:p>
            <a:pPr eaLnBrk="1" hangingPunct="1"/>
            <a:r>
              <a:rPr lang="en-US" sz="2800" smtClean="0"/>
              <a:t>Form</a:t>
            </a:r>
          </a:p>
          <a:p>
            <a:pPr lvl="1" eaLnBrk="1" hangingPunct="1"/>
            <a:r>
              <a:rPr lang="en-US" sz="2400" smtClean="0"/>
              <a:t>􀂄 </a:t>
            </a:r>
            <a:r>
              <a:rPr lang="en-US" smtClean="0"/>
              <a:t>Heme &gt; Ferrous &gt; Ferric</a:t>
            </a:r>
          </a:p>
          <a:p>
            <a:pPr eaLnBrk="1" hangingPunct="1"/>
            <a:r>
              <a:rPr lang="en-US" sz="2800" smtClean="0"/>
              <a:t>Iron status</a:t>
            </a:r>
          </a:p>
          <a:p>
            <a:pPr eaLnBrk="1" hangingPunct="1"/>
            <a:r>
              <a:rPr lang="en-US" sz="2800" smtClean="0"/>
              <a:t>Presence/absence of other dietary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components</a:t>
            </a:r>
          </a:p>
          <a:p>
            <a:pPr eaLnBrk="1" hangingPunct="1"/>
            <a:r>
              <a:rPr lang="en-US" sz="2800" smtClean="0"/>
              <a:t>Only 10 % of dietary iron is absorbed</a:t>
            </a:r>
          </a:p>
        </p:txBody>
      </p:sp>
      <p:pic>
        <p:nvPicPr>
          <p:cNvPr id="19460" name="Picture 13" descr="j01577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676400"/>
            <a:ext cx="3048000" cy="4572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Excretion of iron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Mostly in feces</a:t>
            </a:r>
          </a:p>
          <a:p>
            <a:pPr eaLnBrk="1" hangingPunct="1"/>
            <a:r>
              <a:rPr lang="en-US" dirty="0" smtClean="0"/>
              <a:t>Small amount in sweat</a:t>
            </a:r>
          </a:p>
          <a:p>
            <a:pPr eaLnBrk="1" hangingPunct="1"/>
            <a:r>
              <a:rPr lang="en-US" dirty="0" smtClean="0"/>
              <a:t>Very small amount in urine</a:t>
            </a:r>
          </a:p>
          <a:p>
            <a:pPr eaLnBrk="1" hangingPunct="1"/>
            <a:r>
              <a:rPr lang="en-US" dirty="0" smtClean="0"/>
              <a:t>Average excretion </a:t>
            </a:r>
          </a:p>
          <a:p>
            <a:pPr lvl="1" eaLnBrk="1" hangingPunct="1"/>
            <a:r>
              <a:rPr lang="en-US" dirty="0" smtClean="0"/>
              <a:t>&lt; I mg/ day in males</a:t>
            </a:r>
          </a:p>
          <a:p>
            <a:pPr lvl="1" eaLnBrk="1" hangingPunct="1"/>
            <a:r>
              <a:rPr lang="en-US" dirty="0" smtClean="0"/>
              <a:t>1.5 –2 mg /day in females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nephrotic</a:t>
            </a:r>
            <a:r>
              <a:rPr lang="en-US" dirty="0" smtClean="0"/>
              <a:t> syndrome excretion increases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Functions of Iron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876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􀂄 </a:t>
            </a:r>
            <a:r>
              <a:rPr lang="en-US" dirty="0" smtClean="0"/>
              <a:t>Oxygen transport: hemoglobin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􀂄 Iron reservoir: </a:t>
            </a:r>
            <a:r>
              <a:rPr lang="en-US" dirty="0" err="1" smtClean="0"/>
              <a:t>myoglobin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􀂄 Cellular energy metabolism</a:t>
            </a:r>
          </a:p>
        </p:txBody>
      </p:sp>
      <p:pic>
        <p:nvPicPr>
          <p:cNvPr id="22532" name="Picture 7" descr="j0186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22975" y="1905000"/>
            <a:ext cx="3121025" cy="4038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Functions of iron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Oxygen transport via hemoglobin</a:t>
            </a:r>
          </a:p>
          <a:p>
            <a:pPr lvl="1" eaLnBrk="1" hangingPunct="1"/>
            <a:r>
              <a:rPr lang="en-US" dirty="0" smtClean="0"/>
              <a:t>􀂄 Thus, necessary for ATP production!</a:t>
            </a:r>
          </a:p>
          <a:p>
            <a:pPr eaLnBrk="1" hangingPunct="1"/>
            <a:r>
              <a:rPr lang="en-US" dirty="0" smtClean="0"/>
              <a:t>Essential component of many enzymes</a:t>
            </a:r>
          </a:p>
          <a:p>
            <a:pPr eaLnBrk="1" hangingPunct="1"/>
            <a:r>
              <a:rPr lang="en-US" dirty="0" smtClean="0"/>
              <a:t>Immune function</a:t>
            </a:r>
          </a:p>
          <a:p>
            <a:pPr eaLnBrk="1" hangingPunct="1"/>
            <a:r>
              <a:rPr lang="en-US" dirty="0" smtClean="0"/>
              <a:t>Brain function</a:t>
            </a:r>
          </a:p>
          <a:p>
            <a:pPr lvl="1" eaLnBrk="1" hangingPunct="1"/>
            <a:r>
              <a:rPr lang="en-US" dirty="0" smtClean="0"/>
              <a:t>     Iron deficiency/ toxicity thought to slow mental development in kids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Oxygen Transport: Hemoglobin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􀂄 Most abundant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protein in red blood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􀂄 4 protein subunits +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4 iron-containing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heme groups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􀂄 Delivers oxygen 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􀂄 Picks up carbon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dioxide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3352800"/>
            <a:ext cx="4114800" cy="2743200"/>
          </a:xfrm>
          <a:noFill/>
        </p:spPr>
      </p:pic>
      <p:pic>
        <p:nvPicPr>
          <p:cNvPr id="2458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362200"/>
            <a:ext cx="4038600" cy="990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Microminerals : An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029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􀂄 Inorganic atoms or molecules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􀂄 </a:t>
            </a:r>
            <a:r>
              <a:rPr lang="en-US" dirty="0" err="1" smtClean="0"/>
              <a:t>Microminerals</a:t>
            </a:r>
            <a:r>
              <a:rPr lang="en-US" dirty="0" smtClean="0"/>
              <a:t> or trace elements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􀂄 &lt; 100 mg/day needed</a:t>
            </a:r>
          </a:p>
        </p:txBody>
      </p:sp>
      <p:sp>
        <p:nvSpPr>
          <p:cNvPr id="34820" name="Tree"/>
          <p:cNvSpPr>
            <a:spLocks noEditPoints="1" noChangeArrowheads="1"/>
          </p:cNvSpPr>
          <p:nvPr/>
        </p:nvSpPr>
        <p:spPr bwMode="auto">
          <a:xfrm>
            <a:off x="5638800" y="1981200"/>
            <a:ext cx="3124200" cy="4343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Reservoir: Myoglobin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􀂄 Found in muscle cells</a:t>
            </a:r>
          </a:p>
          <a:p>
            <a:pPr eaLnBrk="1" hangingPunct="1"/>
            <a:r>
              <a:rPr lang="en-US" smtClean="0"/>
              <a:t>􀂄 Heme group + protein subunit</a:t>
            </a:r>
          </a:p>
          <a:p>
            <a:pPr eaLnBrk="1" hangingPunct="1"/>
            <a:r>
              <a:rPr lang="en-US" smtClean="0"/>
              <a:t>􀂄 Releases oxygen to cells when needed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for:</a:t>
            </a:r>
          </a:p>
          <a:p>
            <a:pPr lvl="1" eaLnBrk="1" hangingPunct="1"/>
            <a:r>
              <a:rPr lang="en-US" smtClean="0"/>
              <a:t>􀂄 ATP production</a:t>
            </a:r>
          </a:p>
          <a:p>
            <a:pPr lvl="1" eaLnBrk="1" hangingPunct="1"/>
            <a:r>
              <a:rPr lang="en-US" smtClean="0"/>
              <a:t>􀂄 Muscle contraction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Cellular Energy Metabolism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􀂄 Cytochromes</a:t>
            </a:r>
          </a:p>
          <a:p>
            <a:pPr lvl="1" eaLnBrk="1" hangingPunct="1"/>
            <a:r>
              <a:rPr lang="en-US" smtClean="0"/>
              <a:t>􀂄 Heme-containing complexes</a:t>
            </a:r>
          </a:p>
          <a:p>
            <a:pPr lvl="1" eaLnBrk="1" hangingPunct="1"/>
            <a:r>
              <a:rPr lang="en-US" smtClean="0"/>
              <a:t>􀂄 Function in electron transport chain</a:t>
            </a:r>
          </a:p>
          <a:p>
            <a:pPr lvl="1" eaLnBrk="1" hangingPunct="1"/>
            <a:r>
              <a:rPr lang="en-US" smtClean="0"/>
              <a:t>􀂄 Allow conversion of ADP to ATP</a:t>
            </a:r>
          </a:p>
          <a:p>
            <a:pPr eaLnBrk="1" hangingPunct="1"/>
            <a:r>
              <a:rPr lang="en-US" smtClean="0"/>
              <a:t>􀂄 Iron as cofactor</a:t>
            </a:r>
          </a:p>
          <a:p>
            <a:pPr lvl="1" eaLnBrk="1" hangingPunct="1"/>
            <a:r>
              <a:rPr lang="en-US" smtClean="0"/>
              <a:t>􀂄 Electron transport chain</a:t>
            </a:r>
          </a:p>
          <a:p>
            <a:pPr lvl="1" eaLnBrk="1" hangingPunct="1"/>
            <a:r>
              <a:rPr lang="en-US" smtClean="0"/>
              <a:t>􀂄 Citric acid cycle</a:t>
            </a:r>
          </a:p>
          <a:p>
            <a:pPr lvl="1" eaLnBrk="1" hangingPunct="1"/>
            <a:r>
              <a:rPr lang="en-US" smtClean="0"/>
              <a:t>􀂄 Gluconeogensis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Other Roles of Iron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562600" cy="4876800"/>
          </a:xfrm>
        </p:spPr>
        <p:txBody>
          <a:bodyPr/>
          <a:lstStyle/>
          <a:p>
            <a:pPr eaLnBrk="1" hangingPunct="1"/>
            <a:r>
              <a:rPr lang="en-US" smtClean="0"/>
              <a:t>Cytochrome P450 enzymes</a:t>
            </a:r>
          </a:p>
          <a:p>
            <a:pPr eaLnBrk="1" hangingPunct="1"/>
            <a:r>
              <a:rPr lang="en-US" smtClean="0"/>
              <a:t>Cofactor for antioxidant enzymes</a:t>
            </a:r>
          </a:p>
          <a:p>
            <a:pPr lvl="1" eaLnBrk="1" hangingPunct="1"/>
            <a:r>
              <a:rPr lang="en-US" sz="3200" smtClean="0"/>
              <a:t>􀂄 Protects DNA, cell membranes, proteins</a:t>
            </a:r>
          </a:p>
          <a:p>
            <a:pPr eaLnBrk="1" hangingPunct="1"/>
            <a:r>
              <a:rPr lang="en-US" smtClean="0"/>
              <a:t>Cofactor for enzyme to make DNA</a:t>
            </a:r>
          </a:p>
        </p:txBody>
      </p:sp>
      <p:pic>
        <p:nvPicPr>
          <p:cNvPr id="27652" name="Picture 7" descr="j02129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362200"/>
            <a:ext cx="3276600" cy="2895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Iron Deficiency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486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Most common nutritional deficiency</a:t>
            </a:r>
          </a:p>
          <a:p>
            <a:pPr eaLnBrk="1" hangingPunct="1"/>
            <a:r>
              <a:rPr lang="en-US" dirty="0" smtClean="0"/>
              <a:t>At-risk groups</a:t>
            </a:r>
          </a:p>
          <a:p>
            <a:pPr lvl="1" eaLnBrk="1" hangingPunct="1"/>
            <a:r>
              <a:rPr lang="en-US" sz="3200" dirty="0" smtClean="0"/>
              <a:t>􀂄 Infants, growing children, pregnant women</a:t>
            </a:r>
          </a:p>
        </p:txBody>
      </p:sp>
      <p:pic>
        <p:nvPicPr>
          <p:cNvPr id="28676" name="Picture 4" descr="j02407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447800"/>
            <a:ext cx="3276600" cy="5105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Mild Iron Deficiency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􀂄 Signs</a:t>
            </a:r>
          </a:p>
          <a:p>
            <a:pPr lvl="1" eaLnBrk="1" hangingPunct="1"/>
            <a:r>
              <a:rPr lang="en-US" dirty="0" smtClean="0"/>
              <a:t>􀂄 Fatigue</a:t>
            </a:r>
          </a:p>
          <a:p>
            <a:pPr lvl="1" eaLnBrk="1" hangingPunct="1"/>
            <a:r>
              <a:rPr lang="en-US" dirty="0" smtClean="0"/>
              <a:t>􀂄 Impaired physical work performance</a:t>
            </a:r>
          </a:p>
          <a:p>
            <a:pPr lvl="1" eaLnBrk="1" hangingPunct="1"/>
            <a:r>
              <a:rPr lang="en-US" dirty="0" smtClean="0"/>
              <a:t>􀂄 Behavioral abnormalities</a:t>
            </a:r>
          </a:p>
          <a:p>
            <a:pPr lvl="1" eaLnBrk="1" hangingPunct="1"/>
            <a:r>
              <a:rPr lang="en-US" dirty="0" smtClean="0"/>
              <a:t>􀂄 Impaired intellectual abilities in children</a:t>
            </a:r>
          </a:p>
          <a:p>
            <a:pPr lvl="1" eaLnBrk="1" hangingPunct="1"/>
            <a:r>
              <a:rPr lang="en-US" dirty="0" smtClean="0"/>
              <a:t>􀂄 Body temperature regulation</a:t>
            </a:r>
          </a:p>
          <a:p>
            <a:pPr lvl="1" eaLnBrk="1" hangingPunct="1"/>
            <a:r>
              <a:rPr lang="en-US" dirty="0" smtClean="0"/>
              <a:t>􀂄 Influences immune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Severe Iron Deficiency: Iron-</a:t>
            </a:r>
            <a:br>
              <a:rPr lang="en-US" sz="4000" b="1" dirty="0" smtClean="0"/>
            </a:br>
            <a:r>
              <a:rPr lang="en-US" sz="4000" b="1" dirty="0" smtClean="0"/>
              <a:t>Deficiency Anemia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􀂄 </a:t>
            </a:r>
            <a:r>
              <a:rPr lang="en-US" sz="3600" dirty="0" err="1" smtClean="0"/>
              <a:t>Microcytic</a:t>
            </a:r>
            <a:r>
              <a:rPr lang="en-US" sz="3600" dirty="0" smtClean="0"/>
              <a:t> </a:t>
            </a:r>
            <a:r>
              <a:rPr lang="en-US" sz="3600" dirty="0" err="1" smtClean="0"/>
              <a:t>hypochromic</a:t>
            </a:r>
            <a:r>
              <a:rPr lang="en-US" sz="3600" dirty="0" smtClean="0"/>
              <a:t> anemia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sz="3200" dirty="0" smtClean="0"/>
              <a:t>Small, pale red blood cells</a:t>
            </a:r>
          </a:p>
          <a:p>
            <a:pPr lvl="1" eaLnBrk="1" hangingPunct="1"/>
            <a:r>
              <a:rPr lang="en-US" sz="3200" dirty="0" smtClean="0"/>
              <a:t>􀂄 Inability to produce enough </a:t>
            </a:r>
            <a:r>
              <a:rPr lang="en-US" sz="3200" dirty="0" err="1" smtClean="0"/>
              <a:t>heme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􀂄 Decreased ability to carry oxygen</a:t>
            </a:r>
          </a:p>
          <a:p>
            <a:pPr lvl="1" eaLnBrk="1" hangingPunct="1"/>
            <a:r>
              <a:rPr lang="en-US" sz="3200" dirty="0" smtClean="0"/>
              <a:t>􀂄 Decreased ATP synthesis</a:t>
            </a:r>
          </a:p>
          <a:p>
            <a:pPr eaLnBrk="1" hangingPunct="1"/>
            <a:r>
              <a:rPr lang="en-US" dirty="0" smtClean="0"/>
              <a:t>􀂄 Infants, children, pregnant and lactating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 smtClean="0"/>
              <a:t>women most at risk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Iron Toxicity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Excess deposited in liver, heart,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muscles</a:t>
            </a:r>
          </a:p>
          <a:p>
            <a:pPr eaLnBrk="1" hangingPunct="1"/>
            <a:r>
              <a:rPr lang="en-US" dirty="0" smtClean="0"/>
              <a:t>Most common cause of childhood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poisoning</a:t>
            </a:r>
          </a:p>
          <a:p>
            <a:pPr eaLnBrk="1" hangingPunct="1"/>
            <a:r>
              <a:rPr lang="en-US" dirty="0" smtClean="0"/>
              <a:t>Symptoms</a:t>
            </a:r>
          </a:p>
          <a:p>
            <a:pPr lvl="1" eaLnBrk="1" hangingPunct="1"/>
            <a:r>
              <a:rPr lang="en-US" dirty="0" smtClean="0"/>
              <a:t>  Vomiting, diarrhea, constipation, black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stools</a:t>
            </a:r>
          </a:p>
          <a:p>
            <a:pPr lvl="1" eaLnBrk="1" hangingPunct="1"/>
            <a:r>
              <a:rPr lang="en-US" dirty="0" smtClean="0"/>
              <a:t>  Death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Iron Toxicity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smtClean="0"/>
              <a:t>Hemosiderosis</a:t>
            </a:r>
          </a:p>
          <a:p>
            <a:pPr lvl="1"/>
            <a:r>
              <a:rPr lang="en-US" smtClean="0"/>
              <a:t>Microscopically visible form is hemosiderosis</a:t>
            </a:r>
          </a:p>
          <a:p>
            <a:pPr lvl="1"/>
            <a:r>
              <a:rPr lang="en-US" smtClean="0"/>
              <a:t>Iron overload without tissue injury</a:t>
            </a:r>
          </a:p>
          <a:p>
            <a:r>
              <a:rPr lang="en-US" smtClean="0"/>
              <a:t>Hemochromatosis</a:t>
            </a:r>
          </a:p>
          <a:p>
            <a:pPr lvl="1"/>
            <a:r>
              <a:rPr lang="en-US" smtClean="0"/>
              <a:t>Macroscopically visible form</a:t>
            </a:r>
          </a:p>
          <a:p>
            <a:pPr lvl="1"/>
            <a:r>
              <a:rPr lang="en-US" smtClean="0"/>
              <a:t>Iron overload with tissue injury</a:t>
            </a:r>
          </a:p>
          <a:p>
            <a:pPr lvl="1"/>
            <a:r>
              <a:rPr lang="en-US" smtClean="0"/>
              <a:t> Bronze diabetes</a:t>
            </a:r>
          </a:p>
          <a:p>
            <a:pPr lvl="2"/>
            <a:r>
              <a:rPr lang="en-US" sz="2800" smtClean="0"/>
              <a:t>Bronze pigmentation of skin and tissues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Copper ( Cu 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608513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Dietary sources</a:t>
            </a:r>
          </a:p>
          <a:p>
            <a:pPr lvl="1" eaLnBrk="1" hangingPunct="1"/>
            <a:r>
              <a:rPr lang="en-US" sz="2800" dirty="0" smtClean="0"/>
              <a:t>Oyster</a:t>
            </a:r>
          </a:p>
          <a:p>
            <a:pPr lvl="1" eaLnBrk="1" hangingPunct="1"/>
            <a:r>
              <a:rPr lang="en-US" sz="2800" dirty="0" smtClean="0"/>
              <a:t>Nuts</a:t>
            </a:r>
          </a:p>
          <a:p>
            <a:pPr lvl="1" eaLnBrk="1" hangingPunct="1"/>
            <a:r>
              <a:rPr lang="en-US" sz="2800" dirty="0" smtClean="0"/>
              <a:t>Legumes</a:t>
            </a:r>
          </a:p>
          <a:p>
            <a:pPr lvl="1" eaLnBrk="1" hangingPunct="1"/>
            <a:r>
              <a:rPr lang="en-US" sz="2800" dirty="0" smtClean="0"/>
              <a:t>Mushrooms</a:t>
            </a:r>
          </a:p>
          <a:p>
            <a:pPr lvl="1" eaLnBrk="1" hangingPunct="1"/>
            <a:r>
              <a:rPr lang="en-US" sz="2800" dirty="0" smtClean="0"/>
              <a:t>Meat</a:t>
            </a:r>
          </a:p>
          <a:p>
            <a:pPr lvl="1" eaLnBrk="1" hangingPunct="1"/>
            <a:r>
              <a:rPr lang="en-US" sz="2800" dirty="0" smtClean="0"/>
              <a:t>Dry fruit</a:t>
            </a:r>
          </a:p>
          <a:p>
            <a:pPr lvl="1" eaLnBrk="1" hangingPunct="1"/>
            <a:r>
              <a:rPr lang="en-US" sz="2800" dirty="0" smtClean="0"/>
              <a:t>Potatoes 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5411" t="46153" r="48421" b="34981"/>
          <a:stretch>
            <a:fillRect/>
          </a:stretch>
        </p:blipFill>
        <p:spPr>
          <a:xfrm>
            <a:off x="4800600" y="2514600"/>
            <a:ext cx="4343400" cy="4343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Absorption, Metabolism, &amp;</a:t>
            </a:r>
            <a:br>
              <a:rPr lang="en-US" sz="4000" b="1" dirty="0" smtClean="0"/>
            </a:br>
            <a:r>
              <a:rPr lang="en-US" sz="4000" b="1" dirty="0" smtClean="0"/>
              <a:t>Regulation of Copper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Absorbed in small intestine &amp; stomach as free and bound Cu</a:t>
            </a:r>
          </a:p>
          <a:p>
            <a:pPr eaLnBrk="1" hangingPunct="1"/>
            <a:r>
              <a:rPr lang="en-US" dirty="0" smtClean="0"/>
              <a:t>Amino acids bound Cu is also absorbable</a:t>
            </a:r>
          </a:p>
          <a:p>
            <a:pPr eaLnBrk="1" hangingPunct="1"/>
            <a:r>
              <a:rPr lang="en-US" dirty="0" smtClean="0"/>
              <a:t>Influenced by Cu status</a:t>
            </a:r>
          </a:p>
          <a:p>
            <a:pPr lvl="1" eaLnBrk="1" hangingPunct="1"/>
            <a:r>
              <a:rPr lang="en-US" sz="2800" dirty="0" smtClean="0"/>
              <a:t>Body stores and requirement</a:t>
            </a:r>
          </a:p>
          <a:p>
            <a:pPr lvl="1" eaLnBrk="1" hangingPunct="1"/>
            <a:r>
              <a:rPr lang="en-US" sz="2800" dirty="0" smtClean="0"/>
              <a:t>Form : Cupric or Cuprous</a:t>
            </a:r>
          </a:p>
          <a:p>
            <a:pPr eaLnBrk="1" hangingPunct="1"/>
            <a:r>
              <a:rPr lang="en-US" dirty="0" smtClean="0"/>
              <a:t>Excess incorporated into bile 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eliminated in feces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371600"/>
          </a:xfrm>
        </p:spPr>
        <p:txBody>
          <a:bodyPr/>
          <a:lstStyle/>
          <a:p>
            <a:pPr eaLnBrk="1" hangingPunct="1"/>
            <a:r>
              <a:rPr lang="en-US" b="1" dirty="0" smtClean="0"/>
              <a:t>Bioavailability &amp; Regulation of</a:t>
            </a:r>
            <a:br>
              <a:rPr lang="en-US" b="1" dirty="0" smtClean="0"/>
            </a:br>
            <a:r>
              <a:rPr lang="en-US" b="1" dirty="0" smtClean="0"/>
              <a:t>Trace Minerals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Bioavailability influenced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Genetics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Nutritional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Nutrient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Aging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Absorbed in small intestine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Circulated in blood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Deficiencies &amp; toxicities rare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Except genetic disorders &amp; environmental exposure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Absorption, Metabolism, &amp;</a:t>
            </a:r>
            <a:br>
              <a:rPr lang="en-US" sz="4000" smtClean="0"/>
            </a:br>
            <a:r>
              <a:rPr lang="en-US" sz="4000" smtClean="0"/>
              <a:t>Regulation of Copper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56388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Bioavailability decreases with</a:t>
            </a:r>
          </a:p>
          <a:p>
            <a:pPr lvl="1" eaLnBrk="1" hangingPunct="1"/>
            <a:r>
              <a:rPr lang="en-US" dirty="0" smtClean="0"/>
              <a:t>Antacids</a:t>
            </a:r>
          </a:p>
          <a:p>
            <a:pPr lvl="1" eaLnBrk="1" hangingPunct="1"/>
            <a:r>
              <a:rPr lang="en-US" dirty="0" smtClean="0"/>
              <a:t>Iron</a:t>
            </a:r>
          </a:p>
          <a:p>
            <a:pPr lvl="1" eaLnBrk="1" hangingPunct="1"/>
            <a:r>
              <a:rPr lang="en-US" dirty="0" smtClean="0"/>
              <a:t>Ca</a:t>
            </a:r>
          </a:p>
          <a:p>
            <a:pPr lvl="1" eaLnBrk="1" hangingPunct="1"/>
            <a:r>
              <a:rPr lang="en-US" dirty="0" smtClean="0"/>
              <a:t>Zn</a:t>
            </a:r>
          </a:p>
        </p:txBody>
      </p:sp>
      <p:pic>
        <p:nvPicPr>
          <p:cNvPr id="6148" name="Picture 4" descr="j01832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286000"/>
            <a:ext cx="3276600" cy="3733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Transport of Cu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562600" cy="449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Ceruloplasmin</a:t>
            </a:r>
            <a:r>
              <a:rPr lang="en-US" dirty="0" smtClean="0"/>
              <a:t>  96 %</a:t>
            </a:r>
          </a:p>
          <a:p>
            <a:pPr eaLnBrk="1" hangingPunct="1"/>
            <a:r>
              <a:rPr lang="en-US" dirty="0" smtClean="0"/>
              <a:t>Remaining with albumin and globulin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 of </a:t>
            </a:r>
            <a:r>
              <a:rPr lang="en-US" dirty="0" err="1" smtClean="0"/>
              <a:t>ceruloplasmin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Cu transport</a:t>
            </a:r>
          </a:p>
          <a:p>
            <a:pPr lvl="1" eaLnBrk="1" hangingPunct="1"/>
            <a:r>
              <a:rPr lang="en-US" sz="2800" dirty="0" smtClean="0"/>
              <a:t>Conversion of iron from ferrous to ferric form</a:t>
            </a:r>
          </a:p>
        </p:txBody>
      </p:sp>
      <p:pic>
        <p:nvPicPr>
          <p:cNvPr id="7172" name="Picture 4" descr="j01833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41988" y="2286000"/>
            <a:ext cx="3402012" cy="4191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Functions of Copper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Needed to absorb and utilize iron</a:t>
            </a:r>
          </a:p>
          <a:p>
            <a:pPr eaLnBrk="1" hangingPunct="1"/>
            <a:r>
              <a:rPr lang="en-US" dirty="0" smtClean="0"/>
              <a:t>Part of anti oxidant enzyme </a:t>
            </a:r>
            <a:r>
              <a:rPr lang="en-US" dirty="0" err="1" smtClean="0"/>
              <a:t>superoxidase</a:t>
            </a:r>
            <a:r>
              <a:rPr lang="en-US" dirty="0" smtClean="0"/>
              <a:t> </a:t>
            </a:r>
            <a:r>
              <a:rPr lang="en-US" dirty="0" err="1" smtClean="0"/>
              <a:t>dimutase</a:t>
            </a:r>
            <a:endParaRPr lang="en-US" dirty="0" smtClean="0"/>
          </a:p>
          <a:p>
            <a:pPr eaLnBrk="1" hangingPunct="1"/>
            <a:r>
              <a:rPr lang="en-US" dirty="0" smtClean="0"/>
              <a:t>ATP synthesis</a:t>
            </a:r>
          </a:p>
          <a:p>
            <a:pPr lvl="1" eaLnBrk="1" hangingPunct="1"/>
            <a:r>
              <a:rPr lang="en-US" sz="2800" dirty="0" err="1" smtClean="0"/>
              <a:t>Cytochrome</a:t>
            </a:r>
            <a:r>
              <a:rPr lang="en-US" sz="2800" dirty="0" smtClean="0"/>
              <a:t> C </a:t>
            </a:r>
            <a:r>
              <a:rPr lang="en-US" sz="2800" dirty="0" err="1" smtClean="0"/>
              <a:t>oxidase</a:t>
            </a:r>
            <a:endParaRPr lang="en-US" sz="2800" dirty="0" smtClean="0"/>
          </a:p>
          <a:p>
            <a:pPr eaLnBrk="1" hangingPunct="1"/>
            <a:r>
              <a:rPr lang="en-US" dirty="0" smtClean="0"/>
              <a:t>Connective tissue synthesis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Excretion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608513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Unabsorbed in feces</a:t>
            </a:r>
          </a:p>
          <a:p>
            <a:pPr eaLnBrk="1" hangingPunct="1"/>
            <a:r>
              <a:rPr lang="en-US" sz="3200" dirty="0" smtClean="0"/>
              <a:t>Bile</a:t>
            </a:r>
          </a:p>
          <a:p>
            <a:pPr eaLnBrk="1" hangingPunct="1"/>
            <a:r>
              <a:rPr lang="en-US" sz="3200" dirty="0" smtClean="0"/>
              <a:t>Sweat</a:t>
            </a:r>
          </a:p>
          <a:p>
            <a:pPr eaLnBrk="1" hangingPunct="1"/>
            <a:r>
              <a:rPr lang="en-US" sz="3200" dirty="0" smtClean="0"/>
              <a:t>Urine</a:t>
            </a:r>
          </a:p>
          <a:p>
            <a:pPr eaLnBrk="1" hangingPunct="1"/>
            <a:r>
              <a:rPr lang="en-US" sz="3200" dirty="0" smtClean="0"/>
              <a:t>Menstrual blood</a:t>
            </a:r>
          </a:p>
        </p:txBody>
      </p:sp>
      <p:pic>
        <p:nvPicPr>
          <p:cNvPr id="9220" name="Picture 4" descr="j02853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08675" y="2438400"/>
            <a:ext cx="3235325" cy="4419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Copper Deficiency &amp; Toxicity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Deficiency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sz="2800" dirty="0" smtClean="0"/>
              <a:t>Hospitalized patients &amp; preterm infants</a:t>
            </a:r>
          </a:p>
          <a:p>
            <a:pPr lvl="1" eaLnBrk="1" hangingPunct="1"/>
            <a:r>
              <a:rPr lang="en-US" sz="2800" dirty="0" smtClean="0"/>
              <a:t>􀂄 Antacids</a:t>
            </a:r>
          </a:p>
          <a:p>
            <a:pPr eaLnBrk="1" hangingPunct="1"/>
            <a:r>
              <a:rPr lang="en-US" dirty="0" smtClean="0"/>
              <a:t>Signs &amp; Symptoms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sz="2800" dirty="0" smtClean="0"/>
              <a:t>Defective connective tissue, anemia, neural</a:t>
            </a:r>
          </a:p>
          <a:p>
            <a:pPr lvl="1" eaLnBrk="1" hangingPunct="1">
              <a:buFontTx/>
              <a:buNone/>
            </a:pPr>
            <a:r>
              <a:rPr lang="en-US" sz="2800" dirty="0" smtClean="0"/>
              <a:t>problems</a:t>
            </a:r>
          </a:p>
          <a:p>
            <a:pPr eaLnBrk="1" hangingPunct="1"/>
            <a:r>
              <a:rPr lang="en-US" dirty="0" smtClean="0"/>
              <a:t>􀂄 Toxicity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sz="2800" dirty="0" smtClean="0"/>
              <a:t>Rare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Copper Deficiency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486400" cy="44958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Menke’s</a:t>
            </a:r>
            <a:r>
              <a:rPr lang="en-US" b="1" dirty="0" smtClean="0"/>
              <a:t> Disease</a:t>
            </a:r>
          </a:p>
          <a:p>
            <a:pPr lvl="1" eaLnBrk="1" hangingPunct="1"/>
            <a:r>
              <a:rPr lang="en-US" sz="2800" b="1" dirty="0" smtClean="0"/>
              <a:t>X-linked recessive genetic disorder</a:t>
            </a:r>
          </a:p>
          <a:p>
            <a:pPr lvl="1" eaLnBrk="1" hangingPunct="1"/>
            <a:r>
              <a:rPr lang="en-US" sz="2800" b="1" dirty="0" smtClean="0"/>
              <a:t>Poor copper absorption</a:t>
            </a:r>
          </a:p>
          <a:p>
            <a:pPr lvl="1" eaLnBrk="1" hangingPunct="1"/>
            <a:r>
              <a:rPr lang="en-US" sz="2800" b="1" dirty="0" smtClean="0"/>
              <a:t>Steely hair syndrome</a:t>
            </a:r>
          </a:p>
          <a:p>
            <a:pPr lvl="1" eaLnBrk="1" hangingPunct="1"/>
            <a:r>
              <a:rPr lang="en-US" sz="2800" b="1" dirty="0" smtClean="0"/>
              <a:t>Growth retardation</a:t>
            </a:r>
          </a:p>
        </p:txBody>
      </p:sp>
      <p:pic>
        <p:nvPicPr>
          <p:cNvPr id="11268" name="Picture 4" descr="j0286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667000"/>
            <a:ext cx="3276600" cy="3581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Copper Deficiency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Wilson’s disease</a:t>
            </a:r>
          </a:p>
          <a:p>
            <a:pPr lvl="1" eaLnBrk="1" hangingPunct="1"/>
            <a:r>
              <a:rPr lang="en-US" sz="2800" b="1" dirty="0" err="1" smtClean="0"/>
              <a:t>Autosomal</a:t>
            </a:r>
            <a:r>
              <a:rPr lang="en-US" sz="2800" b="1" dirty="0" smtClean="0"/>
              <a:t> recessive disorder</a:t>
            </a:r>
          </a:p>
          <a:p>
            <a:pPr lvl="1" eaLnBrk="1" hangingPunct="1"/>
            <a:r>
              <a:rPr lang="en-US" sz="2800" b="1" dirty="0" smtClean="0"/>
              <a:t>Increased Cu absorption</a:t>
            </a:r>
          </a:p>
          <a:p>
            <a:pPr lvl="1" eaLnBrk="1" hangingPunct="1"/>
            <a:r>
              <a:rPr lang="en-US" sz="2800" b="1" dirty="0" smtClean="0"/>
              <a:t>Liver Cu level increases</a:t>
            </a:r>
          </a:p>
          <a:p>
            <a:pPr lvl="1" eaLnBrk="1" hangingPunct="1"/>
            <a:r>
              <a:rPr lang="en-US" sz="2800" b="1" dirty="0" smtClean="0"/>
              <a:t>Excessive urinary excretion of Cu</a:t>
            </a:r>
          </a:p>
          <a:p>
            <a:pPr lvl="1" eaLnBrk="1" hangingPunct="1"/>
            <a:r>
              <a:rPr lang="en-US" sz="2800" b="1" dirty="0" smtClean="0"/>
              <a:t>Serum Cu level decreases</a:t>
            </a:r>
          </a:p>
          <a:p>
            <a:pPr lvl="1" eaLnBrk="1" hangingPunct="1"/>
            <a:r>
              <a:rPr lang="en-US" sz="2800" b="1" dirty="0" smtClean="0"/>
              <a:t>Cu accumulates in liver , brain and kidney</a:t>
            </a:r>
          </a:p>
          <a:p>
            <a:pPr lvl="1" eaLnBrk="1" hangingPunct="1"/>
            <a:r>
              <a:rPr lang="en-US" sz="2800" b="1" dirty="0" smtClean="0"/>
              <a:t>CNS lesions with muscular </a:t>
            </a:r>
            <a:r>
              <a:rPr lang="en-US" sz="2800" b="1" dirty="0" err="1" smtClean="0"/>
              <a:t>incoordination</a:t>
            </a:r>
            <a:endParaRPr lang="en-US" sz="28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Iodine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3733800"/>
            <a:ext cx="3505200" cy="2743200"/>
          </a:xfrm>
          <a:noFill/>
        </p:spPr>
      </p:pic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2362200"/>
            <a:ext cx="3505200" cy="1447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Iodine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Essential for the formation of thyroid hormones</a:t>
            </a:r>
          </a:p>
          <a:p>
            <a:pPr eaLnBrk="1" hangingPunct="1"/>
            <a:r>
              <a:rPr lang="en-US" dirty="0" smtClean="0"/>
              <a:t>Total iodine content 20—40 mg ( 20 % in thyroid gland)</a:t>
            </a:r>
          </a:p>
          <a:p>
            <a:pPr eaLnBrk="1" hangingPunct="1"/>
            <a:r>
              <a:rPr lang="en-US" dirty="0" smtClean="0"/>
              <a:t>Plasma iodide level 0.3—0.5 micro gm/ dl</a:t>
            </a:r>
          </a:p>
          <a:p>
            <a:pPr eaLnBrk="1" hangingPunct="1"/>
            <a:r>
              <a:rPr lang="en-US" dirty="0" smtClean="0"/>
              <a:t>Daily intake 500 micro gm</a:t>
            </a:r>
          </a:p>
          <a:p>
            <a:pPr eaLnBrk="1" hangingPunct="1"/>
            <a:r>
              <a:rPr lang="en-US" dirty="0" smtClean="0"/>
              <a:t>Almost all absorbed</a:t>
            </a:r>
          </a:p>
          <a:p>
            <a:pPr eaLnBrk="1" hangingPunct="1"/>
            <a:r>
              <a:rPr lang="en-US" dirty="0" smtClean="0"/>
              <a:t>Remaining excreted in urine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Dietary 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114800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Seafood </a:t>
            </a:r>
          </a:p>
          <a:p>
            <a:pPr eaLnBrk="1" hangingPunct="1"/>
            <a:r>
              <a:rPr lang="en-US" sz="3200" dirty="0" smtClean="0"/>
              <a:t>Milk/dairy products</a:t>
            </a:r>
          </a:p>
          <a:p>
            <a:pPr eaLnBrk="1" hangingPunct="1"/>
            <a:r>
              <a:rPr lang="en-US" sz="3200" dirty="0" smtClean="0"/>
              <a:t>Iodized salt</a:t>
            </a:r>
          </a:p>
          <a:p>
            <a:pPr eaLnBrk="1" hangingPunct="1"/>
            <a:r>
              <a:rPr lang="en-US" sz="3200" dirty="0" smtClean="0"/>
              <a:t>Cod liver oil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5410" t="40764" r="48422" b="34981"/>
          <a:stretch>
            <a:fillRect/>
          </a:stretch>
        </p:blipFill>
        <p:spPr>
          <a:xfrm>
            <a:off x="4572000" y="2362200"/>
            <a:ext cx="4343400" cy="4038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Functions of Trace Minerals in the Body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Cofactors</a:t>
            </a:r>
          </a:p>
          <a:p>
            <a:pPr lvl="1" eaLnBrk="1" hangingPunct="1"/>
            <a:r>
              <a:rPr lang="en-US" sz="3200" dirty="0" err="1" smtClean="0"/>
              <a:t>Metalloenzyme</a:t>
            </a:r>
            <a:endParaRPr lang="en-US" sz="3200" dirty="0" smtClean="0"/>
          </a:p>
          <a:p>
            <a:pPr eaLnBrk="1" hangingPunct="1"/>
            <a:r>
              <a:rPr lang="en-US" dirty="0" smtClean="0"/>
              <a:t>Components of </a:t>
            </a:r>
            <a:r>
              <a:rPr lang="en-US" dirty="0" err="1" smtClean="0"/>
              <a:t>nonenzymatic</a:t>
            </a:r>
            <a:r>
              <a:rPr lang="en-US" dirty="0" smtClean="0"/>
              <a:t> molecules</a:t>
            </a:r>
          </a:p>
          <a:p>
            <a:pPr eaLnBrk="1" hangingPunct="1"/>
            <a:r>
              <a:rPr lang="en-US" dirty="0" smtClean="0"/>
              <a:t>Provide structure to mineralized tissues</a:t>
            </a:r>
          </a:p>
        </p:txBody>
      </p:sp>
      <p:pic>
        <p:nvPicPr>
          <p:cNvPr id="6148" name="Picture 4" descr="j0199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828800"/>
            <a:ext cx="3657600" cy="4419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Absorption, Metabolism, &amp;Regulation of Iodine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Absorbed in small intestine &amp; stomach</a:t>
            </a:r>
          </a:p>
          <a:p>
            <a:pPr eaLnBrk="1" hangingPunct="1"/>
            <a:r>
              <a:rPr lang="en-US" dirty="0" smtClean="0"/>
              <a:t>Also absorbed in lungs, mucous membrane and skin</a:t>
            </a:r>
          </a:p>
          <a:p>
            <a:pPr eaLnBrk="1" hangingPunct="1"/>
            <a:r>
              <a:rPr lang="en-US" dirty="0" smtClean="0"/>
              <a:t>Taken up by thyroid gland</a:t>
            </a:r>
          </a:p>
          <a:p>
            <a:pPr eaLnBrk="1" hangingPunct="1"/>
            <a:r>
              <a:rPr lang="en-US" dirty="0" smtClean="0"/>
              <a:t>Thyroid-stimulating hormone regulates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uptake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15400" cy="2436813"/>
          </a:xfrm>
          <a:noFill/>
        </p:spPr>
      </p:pic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438400"/>
            <a:ext cx="8839200" cy="4419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Functions of Iodine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Component of: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sz="2800" dirty="0" err="1" smtClean="0"/>
              <a:t>Thyroxine</a:t>
            </a:r>
            <a:r>
              <a:rPr lang="en-US" sz="2800" dirty="0" smtClean="0"/>
              <a:t> (T4)</a:t>
            </a:r>
          </a:p>
          <a:p>
            <a:pPr lvl="1" eaLnBrk="1" hangingPunct="1"/>
            <a:r>
              <a:rPr lang="en-US" sz="2800" dirty="0" smtClean="0"/>
              <a:t>􀂄 </a:t>
            </a:r>
            <a:r>
              <a:rPr lang="en-US" sz="2800" dirty="0" err="1" smtClean="0"/>
              <a:t>Triiodothyronine</a:t>
            </a:r>
            <a:r>
              <a:rPr lang="en-US" sz="2800" dirty="0" smtClean="0"/>
              <a:t> (T3)</a:t>
            </a:r>
          </a:p>
          <a:p>
            <a:pPr eaLnBrk="1" hangingPunct="1"/>
            <a:r>
              <a:rPr lang="en-US" dirty="0" smtClean="0"/>
              <a:t>Regulates energy metabolism, growth, development</a:t>
            </a:r>
          </a:p>
          <a:p>
            <a:pPr eaLnBrk="1" hangingPunct="1"/>
            <a:r>
              <a:rPr lang="en-US" dirty="0" smtClean="0"/>
              <a:t>Signs of deficiency</a:t>
            </a:r>
          </a:p>
          <a:p>
            <a:pPr lvl="1" eaLnBrk="1" hangingPunct="1"/>
            <a:r>
              <a:rPr lang="en-US" dirty="0" smtClean="0"/>
              <a:t>􀂄 </a:t>
            </a:r>
            <a:r>
              <a:rPr lang="en-US" sz="2800" dirty="0" smtClean="0"/>
              <a:t>Severe fatigue</a:t>
            </a:r>
          </a:p>
          <a:p>
            <a:pPr lvl="1" eaLnBrk="1" hangingPunct="1"/>
            <a:r>
              <a:rPr lang="en-US" sz="2800" dirty="0" smtClean="0"/>
              <a:t>􀂄 Lethargy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Iodine Deficiency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3505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Goiter (less severe)</a:t>
            </a:r>
          </a:p>
          <a:p>
            <a:pPr lvl="1" eaLnBrk="1" hangingPunct="1"/>
            <a:r>
              <a:rPr lang="en-US" sz="2800" dirty="0" smtClean="0"/>
              <a:t>􀂄 Enlarged thyroid gland due to body’s attempt to increase thyroid hormone production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286000"/>
            <a:ext cx="3810000" cy="1552575"/>
          </a:xfrm>
          <a:noFill/>
        </p:spPr>
      </p:pic>
      <p:pic>
        <p:nvPicPr>
          <p:cNvPr id="1946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3810000"/>
            <a:ext cx="3810000" cy="3048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Iodine Deficiency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608513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Cretinism (more severe)</a:t>
            </a:r>
          </a:p>
          <a:p>
            <a:pPr lvl="1" eaLnBrk="1" hangingPunct="1"/>
            <a:r>
              <a:rPr lang="en-US" sz="2800" dirty="0" smtClean="0"/>
              <a:t>􀂄 Severe iodine deficiency during pregnancy, serious problems in baby</a:t>
            </a:r>
          </a:p>
          <a:p>
            <a:pPr lvl="1" eaLnBrk="1" hangingPunct="1"/>
            <a:r>
              <a:rPr lang="en-US" sz="2800" dirty="0" smtClean="0"/>
              <a:t>􀂄 Stunted growth, deaf, mute, mentally retarded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286000"/>
            <a:ext cx="2971800" cy="1552575"/>
          </a:xfrm>
          <a:noFill/>
        </p:spPr>
      </p:pic>
      <p:pic>
        <p:nvPicPr>
          <p:cNvPr id="204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3810000"/>
            <a:ext cx="2971800" cy="2667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Iodine Toxicity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608513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􀂄 </a:t>
            </a:r>
            <a:r>
              <a:rPr lang="en-US" sz="3200" dirty="0" smtClean="0"/>
              <a:t>Hypothyroidism</a:t>
            </a:r>
          </a:p>
          <a:p>
            <a:pPr eaLnBrk="1" hangingPunct="1"/>
            <a:r>
              <a:rPr lang="en-US" sz="3200" dirty="0" smtClean="0"/>
              <a:t>􀂄 Hyperthyroidism ( </a:t>
            </a:r>
            <a:r>
              <a:rPr lang="en-US" sz="3200" dirty="0" err="1" smtClean="0"/>
              <a:t>Thyrotoxicosis</a:t>
            </a:r>
            <a:r>
              <a:rPr lang="en-US" sz="3200" dirty="0" smtClean="0"/>
              <a:t> )</a:t>
            </a:r>
          </a:p>
          <a:p>
            <a:pPr eaLnBrk="1" hangingPunct="1"/>
            <a:r>
              <a:rPr lang="en-US" sz="3200" dirty="0" smtClean="0"/>
              <a:t>􀂄 Formation of goiters</a:t>
            </a:r>
          </a:p>
        </p:txBody>
      </p:sp>
      <p:pic>
        <p:nvPicPr>
          <p:cNvPr id="21508" name="Picture 7" descr="j0233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2362200"/>
            <a:ext cx="3481387" cy="4114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0370" t="17647" r="13889" b="9804"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8000" dirty="0" smtClean="0"/>
              <a:t>Iron ( Fe )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RDA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sz="3200" dirty="0" smtClean="0"/>
              <a:t>Male  10 mg</a:t>
            </a:r>
          </a:p>
          <a:p>
            <a:pPr lvl="1" eaLnBrk="1" hangingPunct="1"/>
            <a:r>
              <a:rPr lang="en-US" sz="3200" dirty="0" smtClean="0"/>
              <a:t>Female  18 mg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r>
              <a:rPr lang="en-US" dirty="0" smtClean="0"/>
              <a:t>Total body Iron   4—5 grams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895600"/>
            <a:ext cx="3810000" cy="3962400"/>
          </a:xfrm>
          <a:noFill/>
        </p:spPr>
      </p:pic>
      <p:pic>
        <p:nvPicPr>
          <p:cNvPr id="819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676400"/>
            <a:ext cx="4343400" cy="1265238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Dietary Sources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8768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Animal Sources</a:t>
            </a:r>
          </a:p>
          <a:p>
            <a:pPr lvl="1" eaLnBrk="1" hangingPunct="1"/>
            <a:r>
              <a:rPr lang="en-US" dirty="0" smtClean="0"/>
              <a:t>Meat, liver, kidney, egg yolk, fish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sz="2800" dirty="0" smtClean="0"/>
              <a:t>Plant Sources</a:t>
            </a:r>
          </a:p>
          <a:p>
            <a:pPr lvl="1" eaLnBrk="1" hangingPunct="1"/>
            <a:r>
              <a:rPr lang="en-US" dirty="0" smtClean="0"/>
              <a:t>Green leafy vegetables, spinach, nuts, dates, beans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76400"/>
            <a:ext cx="4114800" cy="1447800"/>
          </a:xfrm>
          <a:noFill/>
        </p:spPr>
      </p:pic>
      <p:pic>
        <p:nvPicPr>
          <p:cNvPr id="922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124200"/>
            <a:ext cx="4114800" cy="3429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in the Body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smtClean="0"/>
              <a:t>70% of iron in body is functional; found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 enzymes and other molecules</a:t>
            </a:r>
          </a:p>
          <a:p>
            <a:pPr lvl="1" eaLnBrk="1" hangingPunct="1"/>
            <a:r>
              <a:rPr lang="en-US" smtClean="0"/>
              <a:t>􀂄 &gt;80% of this found in red blood cells</a:t>
            </a:r>
          </a:p>
          <a:p>
            <a:pPr eaLnBrk="1" hangingPunct="1"/>
            <a:r>
              <a:rPr lang="en-US" smtClean="0"/>
              <a:t>30% of iron is in storage depots 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transport proteins</a:t>
            </a:r>
          </a:p>
          <a:p>
            <a:pPr eaLnBrk="1" hangingPunct="1"/>
            <a:r>
              <a:rPr lang="en-US" smtClean="0"/>
              <a:t>Iron absorption, transport, storage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loss is highly regulated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Distribution of Iron in Body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u="sng" dirty="0" smtClean="0"/>
              <a:t>Functional Iron</a:t>
            </a:r>
          </a:p>
          <a:p>
            <a:pPr marL="609600" indent="-609600" eaLnBrk="1" hangingPunct="1"/>
            <a:r>
              <a:rPr lang="en-US" dirty="0" err="1" smtClean="0"/>
              <a:t>Hb</a:t>
            </a:r>
            <a:r>
              <a:rPr lang="en-US" dirty="0" smtClean="0"/>
              <a:t> 900 grams contains 3 grams of iron</a:t>
            </a:r>
          </a:p>
          <a:p>
            <a:pPr marL="609600" indent="-609600" eaLnBrk="1" hangingPunct="1"/>
            <a:r>
              <a:rPr lang="en-US" dirty="0" smtClean="0"/>
              <a:t>Mb 40 grams contains 0.13 grams of iron</a:t>
            </a:r>
          </a:p>
          <a:p>
            <a:pPr marL="609600" indent="-609600" eaLnBrk="1" hangingPunct="1"/>
            <a:r>
              <a:rPr lang="en-US" dirty="0" smtClean="0"/>
              <a:t>Enzymes 10—20 grams contains 0.04– 0.08 grams of iron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b="1" u="sng" dirty="0" smtClean="0"/>
              <a:t>Storage iron</a:t>
            </a:r>
          </a:p>
          <a:p>
            <a:pPr marL="609600" indent="-609600" eaLnBrk="1" hangingPunct="1"/>
            <a:r>
              <a:rPr lang="en-US" dirty="0" err="1" smtClean="0"/>
              <a:t>Transferrin</a:t>
            </a:r>
            <a:r>
              <a:rPr lang="en-US" dirty="0" smtClean="0"/>
              <a:t> contains 0.04 grams of iron</a:t>
            </a:r>
          </a:p>
          <a:p>
            <a:pPr marL="609600" indent="-609600" eaLnBrk="1" hangingPunct="1"/>
            <a:r>
              <a:rPr lang="en-US" dirty="0" err="1" smtClean="0"/>
              <a:t>Ferritin</a:t>
            </a:r>
            <a:r>
              <a:rPr lang="en-US" dirty="0" smtClean="0"/>
              <a:t> contains 0.4– 0.8 grams of iron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959</TotalTime>
  <Words>1155</Words>
  <Application>Microsoft Office PowerPoint</Application>
  <PresentationFormat>On-screen Show (4:3)</PresentationFormat>
  <Paragraphs>297</Paragraphs>
  <Slides>45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Pixel</vt:lpstr>
      <vt:lpstr>DIETARY MINERALS</vt:lpstr>
      <vt:lpstr>Microminerals : An Overview</vt:lpstr>
      <vt:lpstr>Bioavailability &amp; Regulation of Trace Minerals</vt:lpstr>
      <vt:lpstr>Functions of Trace Minerals in the Body</vt:lpstr>
      <vt:lpstr>PowerPoint Presentation</vt:lpstr>
      <vt:lpstr>Iron ( Fe )  </vt:lpstr>
      <vt:lpstr>Dietary Sources</vt:lpstr>
      <vt:lpstr>Iron in the Body</vt:lpstr>
      <vt:lpstr>Distribution of Iron in Body</vt:lpstr>
      <vt:lpstr>Iron Absorption</vt:lpstr>
      <vt:lpstr>Iron Absorption</vt:lpstr>
      <vt:lpstr>Absorption, cont.</vt:lpstr>
      <vt:lpstr>Effect of Iron Status on Iron Absorption</vt:lpstr>
      <vt:lpstr>Iron Circulation, Uptake Into Cells, &amp; Storage</vt:lpstr>
      <vt:lpstr>Bioavailability of Iron</vt:lpstr>
      <vt:lpstr>Excretion of iron</vt:lpstr>
      <vt:lpstr>Functions of Iron</vt:lpstr>
      <vt:lpstr>Functions of iron</vt:lpstr>
      <vt:lpstr>Oxygen Transport: Hemoglobin</vt:lpstr>
      <vt:lpstr>Iron Reservoir: Myoglobin</vt:lpstr>
      <vt:lpstr>Cellular Energy Metabolism</vt:lpstr>
      <vt:lpstr>Other Roles of Iron</vt:lpstr>
      <vt:lpstr>Iron Deficiency</vt:lpstr>
      <vt:lpstr>Mild Iron Deficiency</vt:lpstr>
      <vt:lpstr>Severe Iron Deficiency: Iron- Deficiency Anemia</vt:lpstr>
      <vt:lpstr>Iron Toxicity</vt:lpstr>
      <vt:lpstr>Iron Toxicity</vt:lpstr>
      <vt:lpstr>Copper ( Cu )</vt:lpstr>
      <vt:lpstr>Absorption, Metabolism, &amp; Regulation of Copper</vt:lpstr>
      <vt:lpstr>Absorption, Metabolism, &amp; Regulation of Copper</vt:lpstr>
      <vt:lpstr>Transport of Cu</vt:lpstr>
      <vt:lpstr>Functions of Copper</vt:lpstr>
      <vt:lpstr>Excretion </vt:lpstr>
      <vt:lpstr>Copper Deficiency &amp; Toxicity</vt:lpstr>
      <vt:lpstr>Copper Deficiency</vt:lpstr>
      <vt:lpstr>Copper Deficiency</vt:lpstr>
      <vt:lpstr>Iodine</vt:lpstr>
      <vt:lpstr>Iodine</vt:lpstr>
      <vt:lpstr>Dietary Sources</vt:lpstr>
      <vt:lpstr>Absorption, Metabolism, &amp;Regulation of Iodine</vt:lpstr>
      <vt:lpstr>PowerPoint Presentation</vt:lpstr>
      <vt:lpstr>Functions of Iodine</vt:lpstr>
      <vt:lpstr>Iodine Deficiency</vt:lpstr>
      <vt:lpstr>Iodine Deficiency</vt:lpstr>
      <vt:lpstr>Iodine Toxicity</vt:lpstr>
    </vt:vector>
  </TitlesOfParts>
  <Company>doctor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MINERALS</dc:title>
  <dc:creator>khalid</dc:creator>
  <cp:lastModifiedBy>Richard</cp:lastModifiedBy>
  <cp:revision>86</cp:revision>
  <dcterms:created xsi:type="dcterms:W3CDTF">2010-08-01T07:30:52Z</dcterms:created>
  <dcterms:modified xsi:type="dcterms:W3CDTF">2019-09-17T16:51:26Z</dcterms:modified>
</cp:coreProperties>
</file>