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9"/>
  </p:notes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88" r:id="rId11"/>
    <p:sldId id="267" r:id="rId12"/>
    <p:sldId id="268" r:id="rId13"/>
    <p:sldId id="270" r:id="rId14"/>
    <p:sldId id="272" r:id="rId15"/>
    <p:sldId id="269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2787"/>
    <p:restoredTop sz="90929"/>
  </p:normalViewPr>
  <p:slideViewPr>
    <p:cSldViewPr>
      <p:cViewPr varScale="1">
        <p:scale>
          <a:sx n="68" d="100"/>
          <a:sy n="68" d="100"/>
        </p:scale>
        <p:origin x="-870" y="-90"/>
      </p:cViewPr>
      <p:guideLst>
        <p:guide orient="horz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3584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C0C66FA-C131-4F13-BF10-45AB199F453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Chapter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F93B3-E7C9-4CEF-99F3-78D767E8088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Chapter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61FC3A-1253-4167-8C1F-668151A7523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Chapter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09E1A8-1DCB-4A7A-B173-FEABAFCD73D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Chapter 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1B94618-F90D-4F40-A127-A53E169923D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Chapter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F50E26-B4A1-4802-A8A0-34A210114E2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Chapter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BA3244-CF2F-43B3-A271-F4B392DE2D4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Chapter 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3A4B41-2280-424A-94CE-D2D72890406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Chapter 7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92578-9584-4A03-AFBF-E78AF1B33E0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Chapter 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534212-36A2-4538-851C-C8703E2CAB9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Chapter 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7C1F75-D6AE-4FC3-9464-22A29F2CCB1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Chapter 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968A34-D69E-40AD-B4DA-CB162AAACA4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Chapter 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C37AAA-48AB-4C66-98BD-ADF5C61720C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Chapter 7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C5CFD75-AFE0-4F62-83AD-1D35CA15B8F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charset="2"/>
        <a:buChar char="t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charset="2"/>
        <a:buChar char="l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Monotype Sorts" charset="2"/>
        <a:buChar char="è"/>
        <a:defRPr sz="16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90000"/>
        <a:buFont typeface="Monotype Sorts" charset="2"/>
        <a:buChar char="H"/>
        <a:defRPr sz="12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altLang="en-US"/>
              <a:t>Chapter 7</a:t>
            </a:r>
            <a:br>
              <a:rPr lang="en-US" altLang="en-US"/>
            </a:br>
            <a:r>
              <a:rPr lang="en-US" altLang="en-US"/>
              <a:t>Alkenes and Alkynes I:</a:t>
            </a:r>
            <a:br>
              <a:rPr lang="en-US" altLang="en-US"/>
            </a:br>
            <a:r>
              <a:rPr lang="en-US" altLang="en-US"/>
              <a:t>Properties and Synthesis</a:t>
            </a:r>
            <a:br>
              <a:rPr lang="en-US" altLang="en-US"/>
            </a:br>
            <a:r>
              <a:rPr lang="en-US" altLang="en-US"/>
              <a:t>Elimination Reactions of Alkyl Halides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Chapter 7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03940-5436-49D8-AF39-80E0CED463C7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lvl="2"/>
            <a:r>
              <a:rPr lang="en-US" altLang="en-US"/>
              <a:t>In menthyl chloride the molecule must first change to a less stable conformer to produce an axial chloride</a:t>
            </a:r>
          </a:p>
          <a:p>
            <a:pPr lvl="3"/>
            <a:r>
              <a:rPr lang="en-US" altLang="en-US"/>
              <a:t>Elimination is slow and can yield only the least substituted (Hoffman) product from anti elimination</a:t>
            </a:r>
          </a:p>
          <a:p>
            <a:pPr lvl="2"/>
            <a:endParaRPr lang="en-US" altLang="en-US"/>
          </a:p>
          <a:p>
            <a:endParaRPr lang="en-US" altLang="en-US"/>
          </a:p>
        </p:txBody>
      </p:sp>
      <p:pic>
        <p:nvPicPr>
          <p:cNvPr id="65539" name="Picture 3" descr="C07-P0297-2.jpg                                                000C92BBMacintosh HD                   B74677AA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133600"/>
            <a:ext cx="6629400" cy="2052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Chapter 7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1B3B3-A1F0-4419-B1FC-442538FB2EF4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40962" name="Rectangle 2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r>
              <a:rPr lang="en-US" altLang="en-US"/>
              <a:t>Acid Catalyzed Dehydration of Alcohols</a:t>
            </a:r>
          </a:p>
          <a:p>
            <a:pPr lvl="4">
              <a:buFontTx/>
              <a:buNone/>
            </a:pPr>
            <a:endParaRPr lang="en-US" altLang="en-US"/>
          </a:p>
          <a:p>
            <a:pPr lvl="4">
              <a:buFontTx/>
              <a:buNone/>
            </a:pPr>
            <a:endParaRPr lang="en-US" altLang="en-US"/>
          </a:p>
          <a:p>
            <a:pPr lvl="4">
              <a:buFontTx/>
              <a:buNone/>
            </a:pPr>
            <a:endParaRPr lang="en-US" altLang="en-US"/>
          </a:p>
          <a:p>
            <a:pPr lvl="2"/>
            <a:r>
              <a:rPr lang="en-US" altLang="en-US"/>
              <a:t>Recall that elimination is favored over substitution at higher temperatures</a:t>
            </a:r>
          </a:p>
          <a:p>
            <a:pPr lvl="2"/>
            <a:r>
              <a:rPr lang="en-US" altLang="en-US"/>
              <a:t>Typical acids used in dehydration are sulfuric acid and phosphoric acid</a:t>
            </a:r>
          </a:p>
          <a:p>
            <a:pPr lvl="2"/>
            <a:r>
              <a:rPr lang="en-US" altLang="en-US"/>
              <a:t>The temperature and concentration of acid required to dehydrate  depends on the structure of the alcohol</a:t>
            </a:r>
          </a:p>
          <a:p>
            <a:pPr lvl="3"/>
            <a:r>
              <a:rPr lang="en-US" altLang="en-US"/>
              <a:t>Primary alcohols are most difficult to dehydrate, tertiary are the easiest</a:t>
            </a:r>
          </a:p>
          <a:p>
            <a:pPr lvl="3"/>
            <a:endParaRPr lang="en-US" altLang="en-US"/>
          </a:p>
          <a:p>
            <a:pPr lvl="3"/>
            <a:endParaRPr lang="en-US" altLang="en-US"/>
          </a:p>
          <a:p>
            <a:pPr lvl="4">
              <a:buFontTx/>
              <a:buNone/>
            </a:pPr>
            <a:endParaRPr lang="en-US" altLang="en-US"/>
          </a:p>
          <a:p>
            <a:pPr lvl="4">
              <a:buFontTx/>
              <a:buNone/>
            </a:pPr>
            <a:endParaRPr lang="en-US" altLang="en-US"/>
          </a:p>
          <a:p>
            <a:pPr lvl="4"/>
            <a:endParaRPr lang="en-US" altLang="en-US"/>
          </a:p>
          <a:p>
            <a:pPr lvl="4"/>
            <a:endParaRPr lang="en-US" altLang="en-US"/>
          </a:p>
          <a:p>
            <a:pPr lvl="2"/>
            <a:r>
              <a:rPr lang="en-US" altLang="en-US"/>
              <a:t>Rearrangements of the carbon skeleton can occur</a:t>
            </a:r>
          </a:p>
          <a:p>
            <a:pPr lvl="1"/>
            <a:endParaRPr lang="en-US" altLang="en-US"/>
          </a:p>
        </p:txBody>
      </p:sp>
      <p:pic>
        <p:nvPicPr>
          <p:cNvPr id="40963" name="Picture 3" descr="C07-P0298-1.jpg                                                000C92BBMacintosh HD                   B74677AA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63888" y="1219200"/>
            <a:ext cx="2814637" cy="754063"/>
          </a:xfrm>
          <a:prstGeom prst="rect">
            <a:avLst/>
          </a:prstGeom>
          <a:noFill/>
        </p:spPr>
      </p:pic>
      <p:pic>
        <p:nvPicPr>
          <p:cNvPr id="40964" name="Picture 4" descr="C07-P0298-2.jpg                                                000C92BBMacintosh HD                   B74677AA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267200"/>
            <a:ext cx="3048000" cy="1216025"/>
          </a:xfrm>
          <a:prstGeom prst="rect">
            <a:avLst/>
          </a:prstGeom>
          <a:noFill/>
        </p:spPr>
      </p:pic>
      <p:pic>
        <p:nvPicPr>
          <p:cNvPr id="40965" name="Picture 5" descr="C07-P0299-1.jpg                                                000C92BBMacintosh HD                   B74677AA: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4267200"/>
            <a:ext cx="3433763" cy="1181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Chapter 7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05B40-6E56-4D74-BC29-82FD4235A602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41986" name="Rectangle 2"/>
          <p:cNvSpPr>
            <a:spLocks noGrp="1" noChangeArrowheads="1"/>
          </p:cNvSpPr>
          <p:nvPr>
            <p:ph/>
          </p:nvPr>
        </p:nvSpPr>
        <p:spPr>
          <a:xfrm>
            <a:off x="685800" y="457200"/>
            <a:ext cx="7772400" cy="5638800"/>
          </a:xfrm>
        </p:spPr>
        <p:txBody>
          <a:bodyPr/>
          <a:lstStyle/>
          <a:p>
            <a:pPr lvl="1"/>
            <a:r>
              <a:rPr lang="en-US" altLang="en-US"/>
              <a:t>Mechanism for Dehydration of Secondary and Tertiary Alcohols: An E1 Reaction</a:t>
            </a:r>
          </a:p>
          <a:p>
            <a:pPr lvl="2"/>
            <a:r>
              <a:rPr lang="en-US" altLang="en-US"/>
              <a:t>Only a catalytic amount of acid is required since it is regenerated in the final step of the reaction</a:t>
            </a:r>
          </a:p>
          <a:p>
            <a:pPr lvl="4"/>
            <a:endParaRPr lang="en-US" altLang="en-US"/>
          </a:p>
          <a:p>
            <a:pPr lvl="2"/>
            <a:endParaRPr lang="en-US" altLang="en-US"/>
          </a:p>
          <a:p>
            <a:pPr lvl="2"/>
            <a:endParaRPr lang="en-US" altLang="en-US"/>
          </a:p>
        </p:txBody>
      </p:sp>
      <p:pic>
        <p:nvPicPr>
          <p:cNvPr id="41987" name="Picture 3" descr="C07-P0301-1.jpg                                                000C92BBMacintosh HD                   B74677AA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828800"/>
            <a:ext cx="6019800" cy="1979613"/>
          </a:xfrm>
          <a:prstGeom prst="rect">
            <a:avLst/>
          </a:prstGeom>
          <a:noFill/>
        </p:spPr>
      </p:pic>
      <p:pic>
        <p:nvPicPr>
          <p:cNvPr id="41988" name="Picture 4" descr="C07-P0301-2.jpg                                                000C92BBMacintosh HD                   B74677AA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4114800"/>
            <a:ext cx="5638800" cy="1674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Chapter 7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84D69-DC55-400E-A188-F960805839F0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44034" name="Rectangle 2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r>
              <a:rPr lang="en-US" altLang="en-US"/>
              <a:t>Carbocation Stability and the Transition State</a:t>
            </a:r>
          </a:p>
          <a:p>
            <a:pPr lvl="2"/>
            <a:r>
              <a:rPr lang="en-US" altLang="en-US"/>
              <a:t>Recall the stability of carbocations is:</a:t>
            </a:r>
          </a:p>
          <a:p>
            <a:pPr lvl="1">
              <a:buFont typeface="Wingdings" charset="2"/>
              <a:buNone/>
            </a:pPr>
            <a:endParaRPr lang="en-US" altLang="en-US"/>
          </a:p>
          <a:p>
            <a:pPr lvl="1">
              <a:buFont typeface="Wingdings" charset="2"/>
              <a:buNone/>
            </a:pPr>
            <a:endParaRPr lang="en-US" altLang="en-US"/>
          </a:p>
          <a:p>
            <a:pPr lvl="1">
              <a:buFont typeface="Wingdings" charset="2"/>
              <a:buNone/>
            </a:pPr>
            <a:endParaRPr lang="en-US" altLang="en-US"/>
          </a:p>
          <a:p>
            <a:pPr lvl="2"/>
            <a:r>
              <a:rPr lang="en-US" altLang="en-US"/>
              <a:t> The second step of the E1 mechanism in which the carbocation forms is rate determining</a:t>
            </a:r>
          </a:p>
          <a:p>
            <a:pPr lvl="2"/>
            <a:r>
              <a:rPr lang="en-US" altLang="en-US"/>
              <a:t>The transition state for this reaction has carbocation character </a:t>
            </a:r>
          </a:p>
          <a:p>
            <a:pPr lvl="2"/>
            <a:r>
              <a:rPr lang="en-US" altLang="en-US"/>
              <a:t>Tertiary alcohols react the fastest because they have the most stable tertiary carbocation-like transition state in the second step</a:t>
            </a:r>
          </a:p>
        </p:txBody>
      </p:sp>
      <p:pic>
        <p:nvPicPr>
          <p:cNvPr id="44037" name="Picture 5" descr="C07-P0300-3.jpg                                                000C92BBMacintosh HD                   B74677AA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3810000"/>
            <a:ext cx="3505200" cy="1160463"/>
          </a:xfrm>
          <a:prstGeom prst="rect">
            <a:avLst/>
          </a:prstGeom>
          <a:noFill/>
        </p:spPr>
      </p:pic>
      <p:pic>
        <p:nvPicPr>
          <p:cNvPr id="44038" name="Picture 6" descr="C07-P0301-3.jpg                                                000C92BBMacintosh HD                   B74677AA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762000"/>
            <a:ext cx="6096000" cy="2103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Chapter 7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72BD8-3F4A-4F8E-A11D-E8BCA4B5DBAD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46082" name="Rectangle 2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lvl="1"/>
            <a:r>
              <a:rPr lang="en-US" altLang="en-US"/>
              <a:t>A Mechanism for Dehydration of Primary Alcohols: An E2 Reaction</a:t>
            </a:r>
          </a:p>
          <a:p>
            <a:pPr lvl="2"/>
            <a:r>
              <a:rPr lang="en-US" altLang="en-US"/>
              <a:t>Primary alcohols cannot undergo E1 dehydration because of the instability of the carbocation-like transition state in the 2nd step</a:t>
            </a:r>
          </a:p>
          <a:p>
            <a:pPr lvl="2"/>
            <a:r>
              <a:rPr lang="en-US" altLang="en-US"/>
              <a:t>In the E2 dehydration the first step is again protonation of the hydroxyl to yield the good leaving group water</a:t>
            </a:r>
          </a:p>
        </p:txBody>
      </p:sp>
      <p:pic>
        <p:nvPicPr>
          <p:cNvPr id="46083" name="Picture 3" descr="C07-P0303-1.jpg                                                000C92BBMacintosh HD                   B74677AA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0500" y="2514600"/>
            <a:ext cx="6223000" cy="1706563"/>
          </a:xfrm>
          <a:prstGeom prst="rect">
            <a:avLst/>
          </a:prstGeom>
          <a:noFill/>
        </p:spPr>
      </p:pic>
      <p:pic>
        <p:nvPicPr>
          <p:cNvPr id="46084" name="Picture 4" descr="C07-P0303-2.jpg                                                000C92BBMacintosh HD                   B74677AA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1950" y="4495800"/>
            <a:ext cx="5880100" cy="16430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Chapter 7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033C1-AF92-4C37-88BC-E6E836A62094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r>
              <a:rPr lang="en-US" altLang="en-US"/>
              <a:t>Carbocation Stability and the Occurrence of Molecular Rearrangements</a:t>
            </a:r>
          </a:p>
          <a:p>
            <a:pPr lvl="1"/>
            <a:r>
              <a:rPr lang="en-US" altLang="en-US"/>
              <a:t>Rearrangements During Dehydration of Secondary Alcohols</a:t>
            </a:r>
          </a:p>
          <a:p>
            <a:pPr lvl="2"/>
            <a:r>
              <a:rPr lang="en-US" altLang="en-US"/>
              <a:t>Rearrangements of carbocations occur if a more stable carbocation can be obtained</a:t>
            </a:r>
          </a:p>
          <a:p>
            <a:pPr lvl="2"/>
            <a:r>
              <a:rPr lang="en-US" altLang="en-US"/>
              <a:t>Example</a:t>
            </a:r>
          </a:p>
          <a:p>
            <a:pPr lvl="4">
              <a:buFontTx/>
              <a:buNone/>
            </a:pPr>
            <a:endParaRPr lang="en-US" altLang="en-US"/>
          </a:p>
          <a:p>
            <a:pPr lvl="4">
              <a:buFontTx/>
              <a:buNone/>
            </a:pPr>
            <a:endParaRPr lang="en-US" altLang="en-US"/>
          </a:p>
          <a:p>
            <a:pPr lvl="4"/>
            <a:endParaRPr lang="en-US" altLang="en-US"/>
          </a:p>
          <a:p>
            <a:pPr lvl="4"/>
            <a:endParaRPr lang="en-US" altLang="en-US"/>
          </a:p>
          <a:p>
            <a:pPr lvl="2"/>
            <a:r>
              <a:rPr lang="en-US" altLang="en-US"/>
              <a:t>The first two steps are to same as for any E1 dehydration</a:t>
            </a:r>
          </a:p>
          <a:p>
            <a:pPr lvl="2"/>
            <a:endParaRPr lang="en-US" altLang="en-US"/>
          </a:p>
        </p:txBody>
      </p:sp>
      <p:pic>
        <p:nvPicPr>
          <p:cNvPr id="43011" name="Picture 3" descr="C07-P0303-3.jpg                                                000C92BBMacintosh HD                   B74677AA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971800"/>
            <a:ext cx="6019800" cy="1228725"/>
          </a:xfrm>
          <a:prstGeom prst="rect">
            <a:avLst/>
          </a:prstGeom>
          <a:noFill/>
        </p:spPr>
      </p:pic>
      <p:pic>
        <p:nvPicPr>
          <p:cNvPr id="43015" name="Picture 7" descr="C07-P0303-4.jpg                                                000C92BBMacintosh HD                   B74677AA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4800600"/>
            <a:ext cx="5715000" cy="133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Chapter 7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B73C0-0AA1-443D-81CD-D79E87A16B15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47106" name="Rectangle 2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lvl="2"/>
            <a:endParaRPr lang="en-US" altLang="en-US"/>
          </a:p>
          <a:p>
            <a:pPr lvl="2"/>
            <a:endParaRPr lang="en-US" altLang="en-US"/>
          </a:p>
          <a:p>
            <a:pPr lvl="2"/>
            <a:endParaRPr lang="en-US" altLang="en-US"/>
          </a:p>
          <a:p>
            <a:pPr lvl="2"/>
            <a:endParaRPr lang="en-US" altLang="en-US"/>
          </a:p>
          <a:p>
            <a:pPr lvl="2"/>
            <a:r>
              <a:rPr lang="en-US" altLang="en-US"/>
              <a:t>In the third step the less stable 2</a:t>
            </a:r>
            <a:r>
              <a:rPr lang="en-US" altLang="en-US" baseline="30000"/>
              <a:t>o </a:t>
            </a:r>
            <a:r>
              <a:rPr lang="en-US" altLang="en-US"/>
              <a:t>carbocation rearranges by shift of a methyl group with its electrons (a methanide)</a:t>
            </a:r>
          </a:p>
          <a:p>
            <a:pPr lvl="3"/>
            <a:r>
              <a:rPr lang="en-US" altLang="en-US"/>
              <a:t>This is called a 1,2 shift</a:t>
            </a:r>
          </a:p>
          <a:p>
            <a:pPr lvl="2"/>
            <a:endParaRPr lang="en-US" altLang="en-US"/>
          </a:p>
          <a:p>
            <a:pPr lvl="4">
              <a:buFontTx/>
              <a:buNone/>
            </a:pPr>
            <a:endParaRPr lang="en-US" altLang="en-US"/>
          </a:p>
          <a:p>
            <a:pPr lvl="4">
              <a:buFontTx/>
              <a:buNone/>
            </a:pPr>
            <a:endParaRPr lang="en-US" altLang="en-US"/>
          </a:p>
          <a:p>
            <a:pPr lvl="4">
              <a:buFontTx/>
              <a:buNone/>
            </a:pPr>
            <a:endParaRPr lang="en-US" altLang="en-US"/>
          </a:p>
          <a:p>
            <a:pPr lvl="2"/>
            <a:r>
              <a:rPr lang="en-US" altLang="en-US"/>
              <a:t>The removal of a proton to form the alkene occurs to give the Zaitzev (most substituted) product as the major one</a:t>
            </a:r>
          </a:p>
        </p:txBody>
      </p:sp>
      <p:pic>
        <p:nvPicPr>
          <p:cNvPr id="47107" name="Picture 3" descr="C07-P0304-2.jpg                                                000C92BBMacintosh HD                   B74677AA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667000"/>
            <a:ext cx="5791200" cy="1284288"/>
          </a:xfrm>
          <a:prstGeom prst="rect">
            <a:avLst/>
          </a:prstGeom>
          <a:noFill/>
        </p:spPr>
      </p:pic>
      <p:pic>
        <p:nvPicPr>
          <p:cNvPr id="47108" name="Picture 4" descr="C07-P0304-3.jpg                                                000C92BBMacintosh HD                   B74677AA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4495800"/>
            <a:ext cx="5891213" cy="1817688"/>
          </a:xfrm>
          <a:prstGeom prst="rect">
            <a:avLst/>
          </a:prstGeom>
          <a:noFill/>
        </p:spPr>
      </p:pic>
      <p:pic>
        <p:nvPicPr>
          <p:cNvPr id="47109" name="Picture 5" descr="C07-P0304-1.jpg                                                000C92BBMacintosh HD                   B74677AA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457200"/>
            <a:ext cx="5257800" cy="1350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Chapter 7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060C8-54D5-406B-8670-81CC0448ED05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48130" name="Rectangle 2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lvl="2"/>
            <a:r>
              <a:rPr lang="en-US" altLang="en-US"/>
              <a:t>A hydride shift (migration of a hydrogen with its electrons) can also occur to yield the most stable carbocation</a:t>
            </a:r>
          </a:p>
          <a:p>
            <a:pPr lvl="2"/>
            <a:endParaRPr lang="en-US" altLang="en-US"/>
          </a:p>
          <a:p>
            <a:pPr lvl="4">
              <a:buFontTx/>
              <a:buNone/>
            </a:pPr>
            <a:endParaRPr lang="en-US" altLang="en-US"/>
          </a:p>
          <a:p>
            <a:pPr lvl="4">
              <a:buFontTx/>
              <a:buNone/>
            </a:pPr>
            <a:endParaRPr lang="en-US" altLang="en-US"/>
          </a:p>
          <a:p>
            <a:pPr lvl="4">
              <a:buFontTx/>
              <a:buNone/>
            </a:pPr>
            <a:endParaRPr lang="en-US" altLang="en-US"/>
          </a:p>
          <a:p>
            <a:pPr lvl="4">
              <a:buFontTx/>
              <a:buNone/>
            </a:pPr>
            <a:endParaRPr lang="en-US" altLang="en-US"/>
          </a:p>
          <a:p>
            <a:pPr lvl="4">
              <a:buFontTx/>
              <a:buNone/>
            </a:pPr>
            <a:endParaRPr lang="en-US" altLang="en-US"/>
          </a:p>
          <a:p>
            <a:pPr lvl="4">
              <a:buFontTx/>
              <a:buNone/>
            </a:pPr>
            <a:endParaRPr lang="en-US" altLang="en-US"/>
          </a:p>
          <a:p>
            <a:pPr lvl="2"/>
            <a:r>
              <a:rPr lang="en-US" altLang="en-US"/>
              <a:t>Carbocation rearrangements can lead to formation of different ring sizes</a:t>
            </a:r>
          </a:p>
        </p:txBody>
      </p:sp>
      <p:pic>
        <p:nvPicPr>
          <p:cNvPr id="48131" name="Picture 3" descr="C07-P0305-1.jpg                                                000C92BBMacintosh HD                   B74677AA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219200"/>
            <a:ext cx="3886200" cy="2446338"/>
          </a:xfrm>
          <a:prstGeom prst="rect">
            <a:avLst/>
          </a:prstGeom>
          <a:noFill/>
        </p:spPr>
      </p:pic>
      <p:pic>
        <p:nvPicPr>
          <p:cNvPr id="48133" name="Picture 5" descr="C07-P0305-2.jpg                                                000C92BBMacintosh HD                   B74677AA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4114800"/>
            <a:ext cx="3657600" cy="21510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Chapter 7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21799-6EF9-4867-9C1B-BF5BB4D576EB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49154" name="Rectangle 2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r>
              <a:rPr lang="en-US" altLang="en-US"/>
              <a:t>Synthesis of Alkynes by Elimination Reactions</a:t>
            </a:r>
          </a:p>
          <a:p>
            <a:pPr lvl="2"/>
            <a:r>
              <a:rPr lang="en-US" altLang="en-US"/>
              <a:t>Alkynes can be obtained by two consecutive dehydrohalogenation reactions of a vicinal dihalide</a:t>
            </a:r>
          </a:p>
        </p:txBody>
      </p:sp>
      <p:pic>
        <p:nvPicPr>
          <p:cNvPr id="49155" name="Picture 3" descr="C07-P0307-2.jpg                                                000C92BBMacintosh HD                   B74677AA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600200"/>
            <a:ext cx="5257800" cy="962025"/>
          </a:xfrm>
          <a:prstGeom prst="rect">
            <a:avLst/>
          </a:prstGeom>
          <a:noFill/>
        </p:spPr>
      </p:pic>
      <p:pic>
        <p:nvPicPr>
          <p:cNvPr id="49156" name="Picture 4" descr="C07-P0307-3.jpg                                                000C92BBMacintosh HD                   B74677AA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2743200"/>
            <a:ext cx="5003800" cy="1708150"/>
          </a:xfrm>
          <a:prstGeom prst="rect">
            <a:avLst/>
          </a:prstGeom>
          <a:noFill/>
        </p:spPr>
      </p:pic>
      <p:pic>
        <p:nvPicPr>
          <p:cNvPr id="49158" name="Picture 6" descr="C07-P0307-4.jpg                                                000C92BBMacintosh HD                   B74677AA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4648200"/>
            <a:ext cx="4991100" cy="1565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Chapter 7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AC24D-9586-4B1B-9FFD-43E35B713683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50178" name="Rectangle 2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lvl="2"/>
            <a:r>
              <a:rPr lang="en-US" altLang="en-US"/>
              <a:t>Alkenes can be converted to alkynes by bromination and two consecutive dehydrohalogenation reactions</a:t>
            </a:r>
          </a:p>
          <a:p>
            <a:pPr lvl="2"/>
            <a:endParaRPr lang="en-US" altLang="en-US"/>
          </a:p>
          <a:p>
            <a:pPr lvl="1"/>
            <a:endParaRPr lang="en-US" altLang="en-US"/>
          </a:p>
          <a:p>
            <a:pPr lvl="4">
              <a:buFontTx/>
              <a:buNone/>
            </a:pPr>
            <a:endParaRPr lang="en-US" altLang="en-US"/>
          </a:p>
          <a:p>
            <a:pPr lvl="4">
              <a:buFontTx/>
              <a:buNone/>
            </a:pPr>
            <a:endParaRPr lang="en-US" altLang="en-US"/>
          </a:p>
          <a:p>
            <a:pPr lvl="4">
              <a:buFontTx/>
              <a:buNone/>
            </a:pPr>
            <a:endParaRPr lang="en-US" altLang="en-US"/>
          </a:p>
          <a:p>
            <a:pPr lvl="4"/>
            <a:endParaRPr lang="en-US" altLang="en-US"/>
          </a:p>
          <a:p>
            <a:pPr lvl="4"/>
            <a:endParaRPr lang="en-US" altLang="en-US"/>
          </a:p>
          <a:p>
            <a:pPr lvl="4"/>
            <a:endParaRPr lang="en-US" altLang="en-US"/>
          </a:p>
          <a:p>
            <a:pPr lvl="2"/>
            <a:r>
              <a:rPr lang="en-US" altLang="en-US"/>
              <a:t>Geminal dihalides can also undergo consecutive dehydrohalogenation reactions to yield the alkyne</a:t>
            </a:r>
          </a:p>
        </p:txBody>
      </p:sp>
      <p:pic>
        <p:nvPicPr>
          <p:cNvPr id="50179" name="Picture 3" descr="C07-P0308-1.jpg                                                000C92BBMacintosh HD                   B74677AA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8925" y="1447800"/>
            <a:ext cx="6823075" cy="2309813"/>
          </a:xfrm>
          <a:prstGeom prst="rect">
            <a:avLst/>
          </a:prstGeom>
          <a:noFill/>
        </p:spPr>
      </p:pic>
      <p:pic>
        <p:nvPicPr>
          <p:cNvPr id="50180" name="Picture 4" descr="C07-P0308-2.jpg                                                000C92BBMacintosh HD                   B74677AA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4572000"/>
            <a:ext cx="5943600" cy="15859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Chapter 7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4BAC-AEB4-419F-83BC-85751029C89F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r>
              <a:rPr lang="en-US" altLang="en-US"/>
              <a:t>The (</a:t>
            </a:r>
            <a:r>
              <a:rPr lang="en-US" altLang="en-US" i="1"/>
              <a:t>E</a:t>
            </a:r>
            <a:r>
              <a:rPr lang="en-US" altLang="en-US"/>
              <a:t>)-(</a:t>
            </a:r>
            <a:r>
              <a:rPr lang="en-US" altLang="en-US" i="1"/>
              <a:t>Z</a:t>
            </a:r>
            <a:r>
              <a:rPr lang="en-US" altLang="en-US"/>
              <a:t>) System for Designating Alkene Diastereomers</a:t>
            </a:r>
          </a:p>
          <a:p>
            <a:pPr lvl="2"/>
            <a:r>
              <a:rPr lang="en-US" altLang="en-US"/>
              <a:t>The Cahn-Ingold-Prelog convention is used to assign the groups of highest priority on each carbon</a:t>
            </a:r>
          </a:p>
          <a:p>
            <a:pPr lvl="3"/>
            <a:r>
              <a:rPr lang="en-US" altLang="en-US"/>
              <a:t>If the group of highest priority on one carbon is on the same side as the group of highest priority on the other carbon the double bond is </a:t>
            </a:r>
            <a:r>
              <a:rPr lang="en-US" altLang="en-US" i="1"/>
              <a:t>Z</a:t>
            </a:r>
            <a:r>
              <a:rPr lang="en-US" altLang="en-US"/>
              <a:t> (zusammen)</a:t>
            </a:r>
          </a:p>
          <a:p>
            <a:pPr lvl="3"/>
            <a:r>
              <a:rPr lang="en-US" altLang="en-US"/>
              <a:t>If the highest priority groups are on opposite sides the alkene is </a:t>
            </a:r>
            <a:r>
              <a:rPr lang="en-US" altLang="en-US" i="1"/>
              <a:t>E</a:t>
            </a:r>
            <a:r>
              <a:rPr lang="en-US" altLang="en-US"/>
              <a:t> (entgegen)</a:t>
            </a:r>
          </a:p>
        </p:txBody>
      </p:sp>
      <p:pic>
        <p:nvPicPr>
          <p:cNvPr id="30723" name="Picture 3" descr="C07-P0289-1.jpg                                                000C92BBMacintosh HD                   B74677AA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667000"/>
            <a:ext cx="4887913" cy="1406525"/>
          </a:xfrm>
          <a:prstGeom prst="rect">
            <a:avLst/>
          </a:prstGeom>
          <a:noFill/>
        </p:spPr>
      </p:pic>
      <p:pic>
        <p:nvPicPr>
          <p:cNvPr id="30724" name="Picture 4" descr="C07-P0289-2.jpg                                                000C92BBMacintosh HD                   B74677AA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4191000"/>
            <a:ext cx="5181600" cy="187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Chapter 7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674AE-FAD0-4F8C-9DC2-3828151448DA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r>
              <a:rPr lang="en-US" altLang="en-US"/>
              <a:t>The Acidity of Terminal Alkynes</a:t>
            </a:r>
          </a:p>
          <a:p>
            <a:pPr lvl="2"/>
            <a:r>
              <a:rPr lang="en-US" altLang="en-US"/>
              <a:t>Recall that acetylenic hydrogens have a p</a:t>
            </a:r>
            <a:r>
              <a:rPr lang="en-US" altLang="en-US" i="1"/>
              <a:t>K</a:t>
            </a:r>
            <a:r>
              <a:rPr lang="en-US" altLang="en-US"/>
              <a:t>a of about 25 and are much more acidic than most other C-H bonds</a:t>
            </a:r>
          </a:p>
          <a:p>
            <a:pPr lvl="4">
              <a:buFontTx/>
              <a:buNone/>
            </a:pPr>
            <a:endParaRPr lang="en-US" altLang="en-US"/>
          </a:p>
          <a:p>
            <a:pPr lvl="4">
              <a:buFontTx/>
              <a:buNone/>
            </a:pPr>
            <a:endParaRPr lang="en-US" altLang="en-US"/>
          </a:p>
          <a:p>
            <a:pPr lvl="4">
              <a:buFontTx/>
              <a:buNone/>
            </a:pPr>
            <a:endParaRPr lang="en-US" altLang="en-US"/>
          </a:p>
          <a:p>
            <a:pPr lvl="4">
              <a:buFontTx/>
              <a:buNone/>
            </a:pPr>
            <a:endParaRPr lang="en-US" altLang="en-US"/>
          </a:p>
          <a:p>
            <a:pPr lvl="2"/>
            <a:r>
              <a:rPr lang="en-US" altLang="en-US"/>
              <a:t>The relative acidity of acetylenic hydrogens in solution is:</a:t>
            </a:r>
          </a:p>
          <a:p>
            <a:pPr lvl="4"/>
            <a:endParaRPr lang="en-US" altLang="en-US"/>
          </a:p>
          <a:p>
            <a:pPr lvl="4">
              <a:buFontTx/>
              <a:buNone/>
            </a:pPr>
            <a:endParaRPr lang="en-US" altLang="en-US"/>
          </a:p>
          <a:p>
            <a:pPr lvl="1">
              <a:buFont typeface="Wingdings" charset="2"/>
              <a:buNone/>
            </a:pPr>
            <a:endParaRPr lang="en-US" altLang="en-US"/>
          </a:p>
          <a:p>
            <a:pPr lvl="2"/>
            <a:r>
              <a:rPr lang="en-US" altLang="en-US"/>
              <a:t>Acetylenic hydrogens can be deprotonated with relatively strong bases (sodium amide is typical)</a:t>
            </a:r>
          </a:p>
          <a:p>
            <a:pPr lvl="3"/>
            <a:r>
              <a:rPr lang="en-US" altLang="en-US"/>
              <a:t>The products are called alkynides</a:t>
            </a:r>
          </a:p>
        </p:txBody>
      </p:sp>
      <p:pic>
        <p:nvPicPr>
          <p:cNvPr id="52227" name="Picture 3" descr="C07-P0308-3.jpg                                                000C92BBMacintosh HD                   B74677AA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7425" y="1600200"/>
            <a:ext cx="4627563" cy="1308100"/>
          </a:xfrm>
          <a:prstGeom prst="rect">
            <a:avLst/>
          </a:prstGeom>
          <a:noFill/>
        </p:spPr>
      </p:pic>
      <p:pic>
        <p:nvPicPr>
          <p:cNvPr id="52229" name="Picture 5" descr="C07-P0309-4.jpg                                                000C92BBMacintosh HD                   B74677AA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25" y="5334000"/>
            <a:ext cx="4857750" cy="708025"/>
          </a:xfrm>
          <a:prstGeom prst="rect">
            <a:avLst/>
          </a:prstGeom>
          <a:noFill/>
        </p:spPr>
      </p:pic>
      <p:pic>
        <p:nvPicPr>
          <p:cNvPr id="52231" name="Picture 7" descr="C07-P0309-2.jpg                                                000C92BBMacintosh HD                   B74677AA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3657600"/>
            <a:ext cx="7008813" cy="6111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Chapter 7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6F1E7-55FB-40B8-888F-2979A9B1F128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53250" name="Rectangle 2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r>
              <a:rPr lang="en-US" altLang="en-US"/>
              <a:t>Replacement of the Acetylenic Hydrogen Atom of Terminal Alkynes</a:t>
            </a:r>
          </a:p>
          <a:p>
            <a:pPr lvl="2"/>
            <a:r>
              <a:rPr lang="en-US" altLang="en-US"/>
              <a:t>Sodium alkynides can be used as nucleophiles in S</a:t>
            </a:r>
            <a:r>
              <a:rPr lang="en-US" altLang="en-US" baseline="-25000"/>
              <a:t>N</a:t>
            </a:r>
            <a:r>
              <a:rPr lang="en-US" altLang="en-US"/>
              <a:t>2 reactions</a:t>
            </a:r>
          </a:p>
          <a:p>
            <a:pPr lvl="3"/>
            <a:r>
              <a:rPr lang="en-US" altLang="en-US"/>
              <a:t>New carbon-carbon bonds are the result</a:t>
            </a:r>
          </a:p>
          <a:p>
            <a:pPr lvl="3"/>
            <a:r>
              <a:rPr lang="en-US" altLang="en-US"/>
              <a:t>Only primary alkyl halides can be used or else elimination reactions predominate</a:t>
            </a:r>
          </a:p>
        </p:txBody>
      </p:sp>
      <p:pic>
        <p:nvPicPr>
          <p:cNvPr id="53251" name="Picture 3" descr="C07-P0310-2.jpg                                                000C92BBMacintosh HD                   B74677AA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286000"/>
            <a:ext cx="5561013" cy="1509713"/>
          </a:xfrm>
          <a:prstGeom prst="rect">
            <a:avLst/>
          </a:prstGeom>
          <a:noFill/>
        </p:spPr>
      </p:pic>
      <p:pic>
        <p:nvPicPr>
          <p:cNvPr id="53252" name="Picture 4" descr="C07-P0310-3.jpg                                                000C92BBMacintosh HD                   B74677AA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4191000"/>
            <a:ext cx="5943600" cy="1825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Chapter 7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6634-26AF-4A6D-AB1D-B80485619598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55298" name="Rectangle 2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r>
              <a:rPr lang="en-US" altLang="en-US"/>
              <a:t>Hydrogenation of Alkenes</a:t>
            </a:r>
          </a:p>
          <a:p>
            <a:pPr lvl="2"/>
            <a:r>
              <a:rPr lang="en-US" altLang="en-US"/>
              <a:t>Hydrogen adds to alkenes in the presence of metal catalysts</a:t>
            </a:r>
          </a:p>
          <a:p>
            <a:pPr lvl="2"/>
            <a:r>
              <a:rPr lang="en-US" altLang="en-US"/>
              <a:t>Heterogeneous catalysts: finely divided insoluble platinum, palladium or nickel catalysts</a:t>
            </a:r>
          </a:p>
          <a:p>
            <a:pPr lvl="2"/>
            <a:r>
              <a:rPr lang="en-US" altLang="en-US"/>
              <a:t>Homogeneous catalysts: catalyst(typically rhodium or ruthenium based) is soluble in the reaction medium </a:t>
            </a:r>
          </a:p>
          <a:p>
            <a:pPr lvl="3"/>
            <a:r>
              <a:rPr lang="en-US" altLang="en-US"/>
              <a:t>Wilkinson’s catalyst is Rh[(C</a:t>
            </a:r>
            <a:r>
              <a:rPr lang="en-US" altLang="en-US" baseline="-25000"/>
              <a:t>6</a:t>
            </a:r>
            <a:r>
              <a:rPr lang="en-US" altLang="en-US"/>
              <a:t>H</a:t>
            </a:r>
            <a:r>
              <a:rPr lang="en-US" altLang="en-US" baseline="-25000"/>
              <a:t>5</a:t>
            </a:r>
            <a:r>
              <a:rPr lang="en-US" altLang="en-US"/>
              <a:t>)</a:t>
            </a:r>
            <a:r>
              <a:rPr lang="en-US" altLang="en-US" baseline="-25000"/>
              <a:t>3</a:t>
            </a:r>
            <a:r>
              <a:rPr lang="en-US" altLang="en-US"/>
              <a:t>P]</a:t>
            </a:r>
            <a:r>
              <a:rPr lang="en-US" altLang="en-US" baseline="-25000"/>
              <a:t>3</a:t>
            </a:r>
            <a:r>
              <a:rPr lang="en-US" altLang="en-US"/>
              <a:t>Cl</a:t>
            </a:r>
          </a:p>
          <a:p>
            <a:pPr lvl="2"/>
            <a:r>
              <a:rPr lang="en-US" altLang="en-US"/>
              <a:t>This process is called a reduction or hydrogenation</a:t>
            </a:r>
          </a:p>
          <a:p>
            <a:pPr lvl="3"/>
            <a:r>
              <a:rPr lang="en-US" altLang="en-US"/>
              <a:t>An unsaturated compound becomes a saturated (with hydrogen) compound</a:t>
            </a:r>
          </a:p>
          <a:p>
            <a:pPr lvl="4"/>
            <a:endParaRPr lang="en-US" altLang="en-US"/>
          </a:p>
          <a:p>
            <a:pPr lvl="4"/>
            <a:endParaRPr lang="en-US" altLang="en-US"/>
          </a:p>
          <a:p>
            <a:pPr lvl="2"/>
            <a:endParaRPr lang="en-US" altLang="en-US"/>
          </a:p>
          <a:p>
            <a:pPr lvl="2"/>
            <a:endParaRPr lang="en-US" altLang="en-US"/>
          </a:p>
        </p:txBody>
      </p:sp>
      <p:pic>
        <p:nvPicPr>
          <p:cNvPr id="55299" name="Picture 3" descr="&#10;C07-P0311.jpg                                                  000C92BBMacintosh HD                   B74677AA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3505200"/>
            <a:ext cx="6553200" cy="198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Chapter 7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439F6-7B05-4F37-B6A3-059C3A00643B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56322" name="Rectangle 2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r>
              <a:rPr lang="en-US" altLang="en-US"/>
              <a:t>Hydrogenation: The Function of the Catalyst</a:t>
            </a:r>
          </a:p>
          <a:p>
            <a:pPr lvl="2"/>
            <a:r>
              <a:rPr lang="en-US" altLang="en-US"/>
              <a:t>The catalyst provides a new reaction pathway with lower </a:t>
            </a:r>
            <a:r>
              <a:rPr lang="en-US" altLang="en-US">
                <a:latin typeface="Symbol" charset="2"/>
              </a:rPr>
              <a:t>D</a:t>
            </a:r>
            <a:r>
              <a:rPr lang="en-US" altLang="en-US" i="1"/>
              <a:t>G</a:t>
            </a:r>
            <a:r>
              <a:rPr lang="en-US" altLang="en-US" baseline="30000"/>
              <a:t>‡</a:t>
            </a:r>
            <a:r>
              <a:rPr lang="en-US" altLang="en-US"/>
              <a:t> values</a:t>
            </a:r>
          </a:p>
          <a:p>
            <a:pPr lvl="4"/>
            <a:endParaRPr lang="en-US" altLang="en-US"/>
          </a:p>
          <a:p>
            <a:pPr lvl="4"/>
            <a:endParaRPr lang="en-US" altLang="en-US"/>
          </a:p>
        </p:txBody>
      </p:sp>
      <p:pic>
        <p:nvPicPr>
          <p:cNvPr id="56323" name="Picture 3" descr="F07-008.jpg                                                    000C92BBMacintosh HD                   B74677AA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3100" y="1676400"/>
            <a:ext cx="5257800" cy="4302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Chapter 7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C764B-08E6-4C1B-B0D4-CDF5C730C91B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57346" name="Rectangle 2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lvl="2"/>
            <a:r>
              <a:rPr lang="en-US" altLang="en-US"/>
              <a:t>In heterogeneous catalysis the hydrogen and alkene adsorb to the catalyst surface and then a step-wise formation of C-H bonds occurs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4">
              <a:buFontTx/>
              <a:buNone/>
            </a:pPr>
            <a:endParaRPr lang="en-US" altLang="en-US"/>
          </a:p>
          <a:p>
            <a:pPr lvl="4">
              <a:buFontTx/>
              <a:buNone/>
            </a:pPr>
            <a:endParaRPr lang="en-US" altLang="en-US"/>
          </a:p>
          <a:p>
            <a:pPr lvl="4">
              <a:buFontTx/>
              <a:buNone/>
            </a:pPr>
            <a:endParaRPr lang="en-US" altLang="en-US"/>
          </a:p>
          <a:p>
            <a:pPr lvl="4"/>
            <a:endParaRPr lang="en-US" altLang="en-US"/>
          </a:p>
          <a:p>
            <a:pPr lvl="4"/>
            <a:endParaRPr lang="en-US" altLang="en-US"/>
          </a:p>
          <a:p>
            <a:pPr lvl="4"/>
            <a:endParaRPr lang="en-US" altLang="en-US"/>
          </a:p>
          <a:p>
            <a:pPr lvl="2"/>
            <a:r>
              <a:rPr lang="en-US" altLang="en-US"/>
              <a:t>Both hydrogens add to the same face of the alkene (a syn addition)</a:t>
            </a:r>
          </a:p>
          <a:p>
            <a:pPr lvl="3"/>
            <a:r>
              <a:rPr lang="en-US" altLang="en-US"/>
              <a:t>Addition to opposite faces of the double bond is called anti addition</a:t>
            </a:r>
          </a:p>
        </p:txBody>
      </p:sp>
      <p:pic>
        <p:nvPicPr>
          <p:cNvPr id="57347" name="Picture 3" descr="F07-009.jpg                                                    000C92BBMacintosh HD                   B74677AA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3000" y="1219200"/>
            <a:ext cx="4316413" cy="3152775"/>
          </a:xfrm>
          <a:prstGeom prst="rect">
            <a:avLst/>
          </a:prstGeom>
          <a:noFill/>
        </p:spPr>
      </p:pic>
      <p:pic>
        <p:nvPicPr>
          <p:cNvPr id="57348" name="Picture 4" descr="C07-P0313-1.jpg                                                000C92BBMacintosh HD                   B74677AA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81350" y="5257800"/>
            <a:ext cx="2781300" cy="887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Chapter 7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8FF31-50E3-4DA4-A62E-30989E1F7FF9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r>
              <a:rPr lang="en-US" altLang="en-US"/>
              <a:t>Hydrogenation of Alkynes</a:t>
            </a:r>
          </a:p>
          <a:p>
            <a:pPr lvl="2"/>
            <a:r>
              <a:rPr lang="en-US" altLang="en-US"/>
              <a:t>Reaction of hydrogen using regular metal catalysts results in formation of the alkane</a:t>
            </a:r>
          </a:p>
          <a:p>
            <a:pPr lvl="1"/>
            <a:endParaRPr lang="en-US" altLang="en-US"/>
          </a:p>
          <a:p>
            <a:pPr lvl="4">
              <a:buFontTx/>
              <a:buNone/>
            </a:pPr>
            <a:endParaRPr lang="en-US" altLang="en-US"/>
          </a:p>
          <a:p>
            <a:pPr lvl="1"/>
            <a:r>
              <a:rPr lang="en-US" altLang="en-US"/>
              <a:t>Syn Addition  of Hydrogen: Synthesis of </a:t>
            </a:r>
            <a:r>
              <a:rPr lang="en-US" altLang="en-US" i="1"/>
              <a:t>cis</a:t>
            </a:r>
            <a:r>
              <a:rPr lang="en-US" altLang="en-US"/>
              <a:t>-Alkenes</a:t>
            </a:r>
          </a:p>
          <a:p>
            <a:pPr lvl="2"/>
            <a:r>
              <a:rPr lang="en-US" altLang="en-US"/>
              <a:t>The P-2 catalyst nickel boride results in syn addition of one equivalent of hydrogen to a triple bond</a:t>
            </a:r>
          </a:p>
          <a:p>
            <a:pPr lvl="2"/>
            <a:r>
              <a:rPr lang="en-US" altLang="en-US"/>
              <a:t>An internal alkyne will yield a cis double bond</a:t>
            </a:r>
          </a:p>
        </p:txBody>
      </p:sp>
      <p:pic>
        <p:nvPicPr>
          <p:cNvPr id="58371" name="Picture 3" descr="C07-P0315-3.jpg                                                000C92BBMacintosh HD                   B74677AA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5338" y="3505200"/>
            <a:ext cx="2471737" cy="1044575"/>
          </a:xfrm>
          <a:prstGeom prst="rect">
            <a:avLst/>
          </a:prstGeom>
          <a:noFill/>
        </p:spPr>
      </p:pic>
      <p:pic>
        <p:nvPicPr>
          <p:cNvPr id="58372" name="Picture 4" descr="C07-P0315-4.jpg                                                000C92BBMacintosh HD                   B74677AA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2463" y="4724400"/>
            <a:ext cx="5299075" cy="1522413"/>
          </a:xfrm>
          <a:prstGeom prst="rect">
            <a:avLst/>
          </a:prstGeom>
          <a:noFill/>
        </p:spPr>
      </p:pic>
      <p:pic>
        <p:nvPicPr>
          <p:cNvPr id="58373" name="Picture 5" descr="C07-P0315-2.jpg                                                000C92BBMacintosh HD                   B74677AA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1752600"/>
            <a:ext cx="5334000" cy="3984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Chapter 7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B474-36D8-4232-AAD0-0F90E7232805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lvl="2"/>
            <a:r>
              <a:rPr lang="en-US" altLang="en-US"/>
              <a:t>Lindlar’s catalyst also produces </a:t>
            </a:r>
            <a:r>
              <a:rPr lang="en-US" altLang="en-US" i="1"/>
              <a:t>cis</a:t>
            </a:r>
            <a:r>
              <a:rPr lang="en-US" altLang="en-US"/>
              <a:t>-alkenes from alkynes</a:t>
            </a:r>
          </a:p>
          <a:p>
            <a:pPr lvl="2"/>
            <a:endParaRPr lang="en-US" altLang="en-US"/>
          </a:p>
          <a:p>
            <a:pPr lvl="4">
              <a:buFontTx/>
              <a:buNone/>
            </a:pPr>
            <a:endParaRPr lang="en-US" altLang="en-US"/>
          </a:p>
          <a:p>
            <a:pPr lvl="4">
              <a:buFontTx/>
              <a:buNone/>
            </a:pPr>
            <a:endParaRPr lang="en-US" altLang="en-US"/>
          </a:p>
          <a:p>
            <a:pPr lvl="4">
              <a:buFontTx/>
              <a:buNone/>
            </a:pPr>
            <a:endParaRPr lang="en-US" altLang="en-US"/>
          </a:p>
          <a:p>
            <a:pPr lvl="1"/>
            <a:r>
              <a:rPr lang="en-US" altLang="en-US"/>
              <a:t>Anti Addition of Hydrogen: Synthesis of </a:t>
            </a:r>
            <a:r>
              <a:rPr lang="en-US" altLang="en-US" i="1"/>
              <a:t>trans</a:t>
            </a:r>
            <a:r>
              <a:rPr lang="en-US" altLang="en-US"/>
              <a:t>-Alkenes</a:t>
            </a:r>
          </a:p>
          <a:p>
            <a:pPr lvl="2"/>
            <a:r>
              <a:rPr lang="en-US" altLang="en-US"/>
              <a:t>A dissolving metal reaction which uses lithium or sodium metal in low temperature ammonia or amine solvent produces </a:t>
            </a:r>
            <a:r>
              <a:rPr lang="en-US" altLang="en-US" i="1"/>
              <a:t>trans</a:t>
            </a:r>
            <a:r>
              <a:rPr lang="en-US" altLang="en-US"/>
              <a:t>-alkenes</a:t>
            </a:r>
          </a:p>
          <a:p>
            <a:pPr lvl="2"/>
            <a:r>
              <a:rPr lang="en-US" altLang="en-US"/>
              <a:t>Net anti addition occurs by formal addition of hydrogen to the opposite faces of the double bond</a:t>
            </a:r>
          </a:p>
        </p:txBody>
      </p:sp>
      <p:pic>
        <p:nvPicPr>
          <p:cNvPr id="59395" name="Picture 3" descr="C07-P0316-1.jpg                                                000C92BBMacintosh HD                   B74677AA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066800"/>
            <a:ext cx="4514850" cy="962025"/>
          </a:xfrm>
          <a:prstGeom prst="rect">
            <a:avLst/>
          </a:prstGeom>
          <a:noFill/>
        </p:spPr>
      </p:pic>
      <p:pic>
        <p:nvPicPr>
          <p:cNvPr id="59396" name="Picture 4" descr="C07-P0316-2.jpg                                                000C92BBMacintosh HD                   B74677AA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4191000"/>
            <a:ext cx="7123112" cy="147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Chapter 7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D1BC0-A826-4555-88B3-3CFA75D74198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lvl="2"/>
            <a:r>
              <a:rPr lang="en-US" altLang="en-US"/>
              <a:t>The mechanism is a free radical reaction with two electron transfer reactions from the metal</a:t>
            </a:r>
          </a:p>
          <a:p>
            <a:pPr lvl="2"/>
            <a:r>
              <a:rPr lang="en-US" altLang="en-US"/>
              <a:t>The vinylic anion prefers to be trans and this determines the trans stereochemistry of the product</a:t>
            </a:r>
          </a:p>
        </p:txBody>
      </p:sp>
      <p:pic>
        <p:nvPicPr>
          <p:cNvPr id="60419" name="Picture 3" descr="C07-P0316-3.jpg                                                000C92BBMacintosh HD                   B74677AA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905000"/>
            <a:ext cx="5757863" cy="4178300"/>
          </a:xfrm>
          <a:prstGeom prst="rect">
            <a:avLst/>
          </a:prstGeom>
          <a:noFill/>
        </p:spPr>
      </p:pic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5199063" y="2601913"/>
            <a:ext cx="12779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2">
              <a:spcBef>
                <a:spcPct val="20000"/>
              </a:spcBef>
              <a:buFont typeface="Monotype Sorts" charset="2"/>
              <a:buChar char="è"/>
            </a:pPr>
            <a:endParaRPr lang="en-US" altLang="en-US" sz="1600" b="1">
              <a:latin typeface="Helvetica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Chapter 7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FCA76-BFEA-4E67-8369-9DAC934D04FF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/>
          </p:nvPr>
        </p:nvSpPr>
        <p:spPr>
          <a:xfrm>
            <a:off x="685800" y="457200"/>
            <a:ext cx="7772400" cy="5638800"/>
          </a:xfrm>
        </p:spPr>
        <p:txBody>
          <a:bodyPr/>
          <a:lstStyle/>
          <a:p>
            <a:r>
              <a:rPr lang="en-US" altLang="en-US"/>
              <a:t>Relative Stabilities of Alkenes</a:t>
            </a:r>
          </a:p>
          <a:p>
            <a:pPr lvl="2"/>
            <a:r>
              <a:rPr lang="en-US" altLang="en-US"/>
              <a:t>Generally cis alkenes are less stable than trans alkenes because of steric hinderance</a:t>
            </a:r>
          </a:p>
          <a:p>
            <a:pPr lvl="4">
              <a:buFontTx/>
              <a:buNone/>
            </a:pPr>
            <a:endParaRPr lang="en-US" altLang="en-US"/>
          </a:p>
          <a:p>
            <a:pPr lvl="4">
              <a:buFontTx/>
              <a:buNone/>
            </a:pPr>
            <a:endParaRPr lang="en-US" altLang="en-US"/>
          </a:p>
          <a:p>
            <a:pPr lvl="4">
              <a:buFontTx/>
              <a:buNone/>
            </a:pPr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r>
              <a:rPr lang="en-US" altLang="en-US"/>
              <a:t>Heat of Hydrogenation</a:t>
            </a:r>
          </a:p>
          <a:p>
            <a:pPr lvl="2"/>
            <a:r>
              <a:rPr lang="en-US" altLang="en-US"/>
              <a:t>The relative stabilities of alkenes can be measured using the exothermic heats of hydrogenation</a:t>
            </a:r>
          </a:p>
          <a:p>
            <a:pPr lvl="3"/>
            <a:r>
              <a:rPr lang="en-US" altLang="en-US"/>
              <a:t>The same alkane product must be obtained to get accurate results</a:t>
            </a:r>
          </a:p>
        </p:txBody>
      </p:sp>
      <p:pic>
        <p:nvPicPr>
          <p:cNvPr id="31747" name="Picture 3" descr="F07-001.jpg                                                    000C92BBMacintosh HD                   B74677AA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600200"/>
            <a:ext cx="3124200" cy="1557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Chapter 7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5B08B-14D1-442A-8284-99179CCA9DB9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33794" name="Rectangle 2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lvl="2"/>
            <a:r>
              <a:rPr lang="en-US" altLang="en-US"/>
              <a:t>Heats of hydrogenation of three butene isomers:</a:t>
            </a:r>
          </a:p>
          <a:p>
            <a:pPr lvl="2"/>
            <a:endParaRPr lang="en-US" altLang="en-US"/>
          </a:p>
          <a:p>
            <a:pPr lvl="2"/>
            <a:endParaRPr lang="en-US" altLang="en-US"/>
          </a:p>
          <a:p>
            <a:pPr lvl="2"/>
            <a:endParaRPr lang="en-US" altLang="en-US"/>
          </a:p>
          <a:p>
            <a:pPr lvl="2"/>
            <a:endParaRPr lang="en-US" altLang="en-US"/>
          </a:p>
          <a:p>
            <a:pPr lvl="2"/>
            <a:endParaRPr lang="en-US" altLang="en-US"/>
          </a:p>
          <a:p>
            <a:pPr lvl="2"/>
            <a:endParaRPr lang="en-US" altLang="en-US"/>
          </a:p>
          <a:p>
            <a:pPr lvl="2"/>
            <a:endParaRPr lang="en-US" altLang="en-US"/>
          </a:p>
          <a:p>
            <a:pPr lvl="2"/>
            <a:endParaRPr lang="en-US" altLang="en-US"/>
          </a:p>
          <a:p>
            <a:pPr lvl="2"/>
            <a:endParaRPr lang="en-US" altLang="en-US"/>
          </a:p>
          <a:p>
            <a:pPr lvl="2"/>
            <a:endParaRPr lang="en-US" altLang="en-US"/>
          </a:p>
          <a:p>
            <a:pPr lvl="1"/>
            <a:r>
              <a:rPr lang="en-US" altLang="en-US"/>
              <a:t>Overall Relative Stabilities of Alkenes</a:t>
            </a:r>
          </a:p>
          <a:p>
            <a:pPr lvl="2"/>
            <a:r>
              <a:rPr lang="en-US" altLang="en-US"/>
              <a:t>The greater the number of attached alkyl groups (</a:t>
            </a:r>
            <a:r>
              <a:rPr lang="en-US" altLang="en-US" i="1"/>
              <a:t>i.e</a:t>
            </a:r>
            <a:r>
              <a:rPr lang="en-US" altLang="en-US"/>
              <a:t>. the more highly substituted the carbon atoms of the double bond), the greater the alkene’s stability</a:t>
            </a:r>
          </a:p>
        </p:txBody>
      </p:sp>
      <p:pic>
        <p:nvPicPr>
          <p:cNvPr id="33795" name="Picture 3" descr="&#10;C07-P0291.jpg                                                  000C92BBMacintosh HD                   B74677AA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5105400"/>
            <a:ext cx="7391400" cy="1071563"/>
          </a:xfrm>
          <a:prstGeom prst="rect">
            <a:avLst/>
          </a:prstGeom>
          <a:noFill/>
        </p:spPr>
      </p:pic>
      <p:pic>
        <p:nvPicPr>
          <p:cNvPr id="33796" name="Picture 4" descr="F07-002.jpg                                                    000C92BBMacintosh HD                   B74677AA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914400"/>
            <a:ext cx="4343400" cy="2924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Chapter 7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986EC-A8FA-42FA-886E-62FB4BFBC7E5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34818" name="Rectangle 2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r>
              <a:rPr lang="en-US" altLang="en-US"/>
              <a:t>Synthesis of Alkenes via Elimination Reactions</a:t>
            </a:r>
          </a:p>
          <a:p>
            <a:pPr lvl="1"/>
            <a:r>
              <a:rPr lang="en-US" altLang="en-US"/>
              <a:t>Dehydrohalogenation</a:t>
            </a:r>
          </a:p>
          <a:p>
            <a:pPr lvl="2"/>
            <a:r>
              <a:rPr lang="en-US" altLang="en-US"/>
              <a:t>Reactions by an E2 mechanism are most useful</a:t>
            </a:r>
          </a:p>
          <a:p>
            <a:pPr lvl="3"/>
            <a:r>
              <a:rPr lang="en-US" altLang="en-US"/>
              <a:t>E1 reactions can be problematic</a:t>
            </a:r>
          </a:p>
          <a:p>
            <a:pPr lvl="2"/>
            <a:r>
              <a:rPr lang="en-US" altLang="en-US"/>
              <a:t>E2 reaction are favored by:</a:t>
            </a:r>
          </a:p>
          <a:p>
            <a:pPr lvl="3"/>
            <a:r>
              <a:rPr lang="en-US" altLang="en-US"/>
              <a:t>Secondary or tertiary alkyl halides</a:t>
            </a:r>
          </a:p>
          <a:p>
            <a:pPr lvl="3"/>
            <a:r>
              <a:rPr lang="en-US" altLang="en-US"/>
              <a:t>Alkoxide bases such as sodium ethoxide or potassium </a:t>
            </a:r>
            <a:r>
              <a:rPr lang="en-US" altLang="en-US" i="1"/>
              <a:t>tert</a:t>
            </a:r>
            <a:r>
              <a:rPr lang="en-US" altLang="en-US"/>
              <a:t>-butoxide</a:t>
            </a:r>
          </a:p>
          <a:p>
            <a:pPr lvl="2"/>
            <a:r>
              <a:rPr lang="en-US" altLang="en-US"/>
              <a:t>Bulky bases such as potassium </a:t>
            </a:r>
            <a:r>
              <a:rPr lang="en-US" altLang="en-US" i="1"/>
              <a:t>tert</a:t>
            </a:r>
            <a:r>
              <a:rPr lang="en-US" altLang="en-US"/>
              <a:t>-butoxide should be used for E2 reactions of primary alkyl halides</a:t>
            </a:r>
          </a:p>
          <a:p>
            <a:pPr lvl="4"/>
            <a:endParaRPr lang="en-US" altLang="en-US"/>
          </a:p>
          <a:p>
            <a:pPr lvl="1"/>
            <a:endParaRPr lang="en-US" altLang="en-US"/>
          </a:p>
        </p:txBody>
      </p:sp>
      <p:pic>
        <p:nvPicPr>
          <p:cNvPr id="34819" name="Picture 3" descr="C07-P0293-2.jpg                                                000C92BBMacintosh HD                   B74677AA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3505200"/>
            <a:ext cx="5543550" cy="1300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Chapter 7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FBC5F-DE8D-4062-A4BE-68CF4378B126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lvl="1"/>
            <a:r>
              <a:rPr lang="en-US" altLang="en-US"/>
              <a:t>Zaitsev’s Rule: Formation of the Most Substituted Alkene is Favored with a Small Base</a:t>
            </a:r>
          </a:p>
          <a:p>
            <a:pPr lvl="2"/>
            <a:r>
              <a:rPr lang="en-US" altLang="en-US"/>
              <a:t>Some hydrogen halides can eliminate to give two different alkene products</a:t>
            </a:r>
          </a:p>
          <a:p>
            <a:pPr lvl="4">
              <a:buFontTx/>
              <a:buNone/>
            </a:pPr>
            <a:endParaRPr lang="en-US" altLang="en-US"/>
          </a:p>
          <a:p>
            <a:pPr lvl="4">
              <a:buFontTx/>
              <a:buNone/>
            </a:pPr>
            <a:endParaRPr lang="en-US" altLang="en-US"/>
          </a:p>
          <a:p>
            <a:pPr lvl="4">
              <a:buFontTx/>
              <a:buNone/>
            </a:pPr>
            <a:endParaRPr lang="en-US" altLang="en-US"/>
          </a:p>
          <a:p>
            <a:pPr lvl="4">
              <a:buFontTx/>
              <a:buNone/>
            </a:pPr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2"/>
            <a:r>
              <a:rPr lang="en-US" altLang="en-US"/>
              <a:t>Zaitzev’s Rule: when two different alkene products are possible in an elimination,  the most highly substituted (most stable) alkene will be the major product</a:t>
            </a:r>
          </a:p>
          <a:p>
            <a:pPr lvl="3"/>
            <a:r>
              <a:rPr lang="en-US" altLang="en-US"/>
              <a:t>This is true only if a small base such as ethoxide is used</a:t>
            </a:r>
          </a:p>
        </p:txBody>
      </p:sp>
      <p:pic>
        <p:nvPicPr>
          <p:cNvPr id="36867" name="Picture 3" descr="C07-P0294-1.jpg                                                000C92BBMacintosh HD                   B74677AA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905000"/>
            <a:ext cx="4838700" cy="1893888"/>
          </a:xfrm>
          <a:prstGeom prst="rect">
            <a:avLst/>
          </a:prstGeom>
          <a:noFill/>
        </p:spPr>
      </p:pic>
      <p:pic>
        <p:nvPicPr>
          <p:cNvPr id="36868" name="Picture 4" descr="C07-P0294-2.jpg                                                000C92BBMacintosh HD                   B74677AA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5029200"/>
            <a:ext cx="5334000" cy="1228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Chapter 7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7BB18-A721-4A59-9E68-78141EA36F5E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lvl="1"/>
            <a:r>
              <a:rPr lang="en-US" altLang="en-US"/>
              <a:t>Formation of the Least Substituted Alkene Using a Bulky Base</a:t>
            </a:r>
          </a:p>
          <a:p>
            <a:pPr lvl="2"/>
            <a:r>
              <a:rPr lang="en-US" altLang="en-US"/>
              <a:t>Bulky bases such as potassium </a:t>
            </a:r>
            <a:r>
              <a:rPr lang="en-US" altLang="en-US" i="1"/>
              <a:t>tert</a:t>
            </a:r>
            <a:r>
              <a:rPr lang="en-US" altLang="en-US"/>
              <a:t>-butoxide have difficulty removing sterically hindered hydrogens and generally only react with more accessible hydrogens (e.g. primary hydrogens)</a:t>
            </a:r>
          </a:p>
        </p:txBody>
      </p:sp>
      <p:pic>
        <p:nvPicPr>
          <p:cNvPr id="37891" name="Picture 3" descr="&#10;C07-P0295.jpg                                                  000C92BBMacintosh HD                   B74677AA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362200"/>
            <a:ext cx="7315200" cy="1597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Chapter 7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8E125-FCE6-4371-8ED6-79F638A57A2E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38914" name="Rectangle 2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lvl="1"/>
            <a:r>
              <a:rPr lang="en-US" altLang="en-US"/>
              <a:t>The Stereochemistry of E2 Reactions: The Orientation of Groups in the Transition State</a:t>
            </a:r>
          </a:p>
          <a:p>
            <a:pPr lvl="2"/>
            <a:r>
              <a:rPr lang="en-US" altLang="en-US"/>
              <a:t>All four atoms involved must be in the same plane</a:t>
            </a:r>
          </a:p>
          <a:p>
            <a:pPr lvl="3"/>
            <a:r>
              <a:rPr lang="en-US" altLang="en-US"/>
              <a:t>Anti coplanar orientation is preferred because all atoms are staggered</a:t>
            </a:r>
          </a:p>
          <a:p>
            <a:pPr lvl="2"/>
            <a:endParaRPr lang="en-US" altLang="en-US"/>
          </a:p>
          <a:p>
            <a:pPr lvl="4">
              <a:buFontTx/>
              <a:buNone/>
            </a:pPr>
            <a:endParaRPr lang="en-US" altLang="en-US"/>
          </a:p>
          <a:p>
            <a:pPr lvl="4">
              <a:buFontTx/>
              <a:buNone/>
            </a:pPr>
            <a:endParaRPr lang="en-US" altLang="en-US"/>
          </a:p>
          <a:p>
            <a:pPr lvl="4">
              <a:buFontTx/>
              <a:buNone/>
            </a:pPr>
            <a:endParaRPr lang="en-US" altLang="en-US"/>
          </a:p>
          <a:p>
            <a:pPr lvl="4"/>
            <a:endParaRPr lang="en-US" altLang="en-US"/>
          </a:p>
          <a:p>
            <a:pPr lvl="2"/>
            <a:r>
              <a:rPr lang="en-US" altLang="en-US"/>
              <a:t>In a cyclohexane ring the eliminating substituents must be diaxial to be anti coplanar</a:t>
            </a:r>
          </a:p>
          <a:p>
            <a:pPr lvl="4"/>
            <a:endParaRPr lang="en-US" altLang="en-US"/>
          </a:p>
          <a:p>
            <a:pPr lvl="4">
              <a:buFontTx/>
              <a:buNone/>
            </a:pPr>
            <a:endParaRPr lang="en-US" altLang="en-US"/>
          </a:p>
          <a:p>
            <a:pPr lvl="4">
              <a:buFontTx/>
              <a:buNone/>
            </a:pPr>
            <a:endParaRPr lang="en-US" altLang="en-US"/>
          </a:p>
          <a:p>
            <a:pPr lvl="4"/>
            <a:endParaRPr lang="en-US" altLang="en-US"/>
          </a:p>
          <a:p>
            <a:pPr lvl="2"/>
            <a:endParaRPr lang="en-US" altLang="en-US"/>
          </a:p>
        </p:txBody>
      </p:sp>
      <p:pic>
        <p:nvPicPr>
          <p:cNvPr id="38915" name="Picture 3" descr="C07-P0296-1.jpg                                                000C92BBMacintosh HD                   B74677AA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1828800"/>
            <a:ext cx="3124200" cy="1644650"/>
          </a:xfrm>
          <a:prstGeom prst="rect">
            <a:avLst/>
          </a:prstGeom>
          <a:noFill/>
        </p:spPr>
      </p:pic>
      <p:pic>
        <p:nvPicPr>
          <p:cNvPr id="38916" name="Picture 4" descr="C07-P0296-2.jpg                                                000C92BBMacintosh HD                   B74677AA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4191000"/>
            <a:ext cx="4800600" cy="1841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Chapter 7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03250-E381-4021-A57F-10FD18A358A9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lvl="2"/>
            <a:r>
              <a:rPr lang="en-US" altLang="en-US"/>
              <a:t>Neomenthyl chloride and menthyl chloride give different elimination products because of this requirement</a:t>
            </a:r>
          </a:p>
          <a:p>
            <a:pPr lvl="2"/>
            <a:endParaRPr lang="en-US" altLang="en-US"/>
          </a:p>
          <a:p>
            <a:pPr lvl="2"/>
            <a:endParaRPr lang="en-US" altLang="en-US"/>
          </a:p>
          <a:p>
            <a:pPr lvl="2"/>
            <a:endParaRPr lang="en-US" altLang="en-US"/>
          </a:p>
          <a:p>
            <a:pPr lvl="2"/>
            <a:endParaRPr lang="en-US" altLang="en-US"/>
          </a:p>
          <a:p>
            <a:pPr lvl="2"/>
            <a:endParaRPr lang="en-US" altLang="en-US"/>
          </a:p>
          <a:p>
            <a:pPr lvl="2"/>
            <a:r>
              <a:rPr lang="en-US" altLang="en-US"/>
              <a:t>In neomenthyl chloride, the chloride is in the axial position in the most stable conformation</a:t>
            </a:r>
          </a:p>
          <a:p>
            <a:pPr lvl="3"/>
            <a:r>
              <a:rPr lang="en-US" altLang="en-US"/>
              <a:t>Two axial hydrogens anti to chlorine can eliminate; the Zaitzev product is major</a:t>
            </a:r>
          </a:p>
          <a:p>
            <a:pPr lvl="4">
              <a:buFontTx/>
              <a:buNone/>
            </a:pPr>
            <a:endParaRPr lang="en-US" altLang="en-US"/>
          </a:p>
          <a:p>
            <a:pPr lvl="4">
              <a:buFontTx/>
              <a:buNone/>
            </a:pPr>
            <a:endParaRPr lang="en-US" altLang="en-US"/>
          </a:p>
          <a:p>
            <a:pPr lvl="4"/>
            <a:endParaRPr lang="en-US" altLang="en-US"/>
          </a:p>
          <a:p>
            <a:pPr lvl="4"/>
            <a:endParaRPr lang="en-US" altLang="en-US"/>
          </a:p>
          <a:p>
            <a:pPr lvl="4"/>
            <a:endParaRPr lang="en-US" altLang="en-US"/>
          </a:p>
        </p:txBody>
      </p:sp>
      <p:pic>
        <p:nvPicPr>
          <p:cNvPr id="39939" name="Picture 3" descr="C07-P0297-1.jpg                                                000C92BBMacintosh HD                   B74677AA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3657600"/>
            <a:ext cx="5181600" cy="2600325"/>
          </a:xfrm>
          <a:prstGeom prst="rect">
            <a:avLst/>
          </a:prstGeom>
          <a:noFill/>
        </p:spPr>
      </p:pic>
      <p:pic>
        <p:nvPicPr>
          <p:cNvPr id="39941" name="Picture 5" descr="C07-P0296-3.jpg                                                000C92BBMacintosh HD                   B74677AA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1371600"/>
            <a:ext cx="4572000" cy="1095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HD:Microsoft Office 98:Templates:Blank Presentation</Template>
  <TotalTime>408</TotalTime>
  <Words>1247</Words>
  <Application>Microsoft PowerPoint</Application>
  <PresentationFormat>On-screen Show (4:3)</PresentationFormat>
  <Paragraphs>259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Times</vt:lpstr>
      <vt:lpstr>Helvetica</vt:lpstr>
      <vt:lpstr>Wingdings</vt:lpstr>
      <vt:lpstr>Monotype Sorts</vt:lpstr>
      <vt:lpstr>Symbol</vt:lpstr>
      <vt:lpstr>Blank Presentation</vt:lpstr>
      <vt:lpstr>Chapter 7 Alkenes and Alkynes I: Properties and Synthesis Elimination Reactions of Alkyl Halides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>University of Utah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1--Title</dc:title>
  <dc:creator>F. G. West</dc:creator>
  <cp:lastModifiedBy>chad</cp:lastModifiedBy>
  <cp:revision>34</cp:revision>
  <cp:lastPrinted>2003-09-17T19:45:32Z</cp:lastPrinted>
  <dcterms:created xsi:type="dcterms:W3CDTF">2003-05-15T00:27:52Z</dcterms:created>
  <dcterms:modified xsi:type="dcterms:W3CDTF">2010-08-17T07:22:51Z</dcterms:modified>
</cp:coreProperties>
</file>