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95" autoAdjust="0"/>
  </p:normalViewPr>
  <p:slideViewPr>
    <p:cSldViewPr>
      <p:cViewPr varScale="1">
        <p:scale>
          <a:sx n="61" d="100"/>
          <a:sy n="61" d="100"/>
        </p:scale>
        <p:origin x="-16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10EA5-A3DD-4FB1-BBDE-B24C8B402E84}" type="datetimeFigureOut">
              <a:rPr lang="en-US" smtClean="0"/>
              <a:pPr/>
              <a:t>2/24/2017</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9F04E-0BBF-4CB6-AC54-3B62B5008330}" type="slidenum">
              <a:rPr lang="en-PH" smtClean="0"/>
              <a:pPr/>
              <a:t>‹#›</a:t>
            </a:fld>
            <a:endParaRPr lang="en-PH"/>
          </a:p>
        </p:txBody>
      </p:sp>
    </p:spTree>
    <p:extLst>
      <p:ext uri="{BB962C8B-B14F-4D97-AF65-F5344CB8AC3E}">
        <p14:creationId xmlns:p14="http://schemas.microsoft.com/office/powerpoint/2010/main" val="408279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ealthcentral.com/ency/408/002469.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ealthcentral.com/ency/408/002469.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ealthcentral.com/ency/408/002223.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healthcentral.com/ency/408/002467.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healthcentral.com/ency/408/002403.html" TargetMode="External"/><Relationship Id="rId7" Type="http://schemas.openxmlformats.org/officeDocument/2006/relationships/hyperlink" Target="http://www.healthcentral.com/ency/408/000834.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healthcentral.com/ency/408/003263.html" TargetMode="External"/><Relationship Id="rId5" Type="http://schemas.openxmlformats.org/officeDocument/2006/relationships/hyperlink" Target="http://www.healthcentral.com/ency/408/002467.html" TargetMode="External"/><Relationship Id="rId4" Type="http://schemas.openxmlformats.org/officeDocument/2006/relationships/hyperlink" Target="http://www.healthcentral.com/ency/408/002404.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ealthcentral.com/ency/408/002257.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healthcentral.com/ency/408/002311.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lpi.oregonstate.edu/infocenter/othernuts/carnitine/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healthcentral.com/ency/408/002291.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healthcentral.com/ency/408/002412.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healthcentral.com/ency/408/002424.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C759F04E-0BBF-4CB6-AC54-3B62B5008330}" type="slidenum">
              <a:rPr lang="en-PH" smtClean="0"/>
              <a:pPr/>
              <a:t>1</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8F4CD-AD87-4C1F-9471-5C58A28066DC}" type="slidenum">
              <a:rPr lang="en-US"/>
              <a:pPr/>
              <a:t>10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CF2F0-8263-481E-A999-D8D098B407B7}" type="slidenum">
              <a:rPr lang="en-US"/>
              <a:pPr/>
              <a:t>11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b="1" dirty="0"/>
              <a:t>Thiamine</a:t>
            </a:r>
          </a:p>
          <a:p>
            <a:r>
              <a:rPr lang="en-US" b="1" dirty="0"/>
              <a:t>Definition:</a:t>
            </a:r>
            <a:r>
              <a:rPr lang="en-US" dirty="0"/>
              <a:t/>
            </a:r>
            <a:br>
              <a:rPr lang="en-US" dirty="0"/>
            </a:br>
            <a:r>
              <a:rPr lang="en-US" dirty="0"/>
              <a:t/>
            </a:r>
            <a:br>
              <a:rPr lang="en-US" dirty="0"/>
            </a:br>
            <a:r>
              <a:rPr lang="en-US" dirty="0"/>
              <a:t>Thiamine is one of the B vitamins, a group of water-soluble vitamins that participate in many of the chemical reactions in the body.</a:t>
            </a:r>
          </a:p>
          <a:p>
            <a:r>
              <a:rPr lang="en-US" dirty="0"/>
              <a:t/>
            </a:r>
            <a:br>
              <a:rPr lang="en-US" dirty="0"/>
            </a:br>
            <a:r>
              <a:rPr lang="en-US" b="1" dirty="0"/>
              <a:t>Alternative Names:</a:t>
            </a:r>
            <a:r>
              <a:rPr lang="en-US" dirty="0"/>
              <a:t/>
            </a:r>
            <a:br>
              <a:rPr lang="en-US" dirty="0"/>
            </a:br>
            <a:r>
              <a:rPr lang="en-US" dirty="0"/>
              <a:t>Vitamin B-1 </a:t>
            </a:r>
          </a:p>
          <a:p>
            <a:endParaRPr lang="en-US" dirty="0"/>
          </a:p>
          <a:p>
            <a:r>
              <a:rPr lang="en-US" b="1" dirty="0"/>
              <a:t>Function:</a:t>
            </a:r>
            <a:r>
              <a:rPr lang="en-US" dirty="0"/>
              <a:t/>
            </a:r>
            <a:br>
              <a:rPr lang="en-US" dirty="0"/>
            </a:br>
            <a:r>
              <a:rPr lang="en-US" dirty="0"/>
              <a:t>Thiamine (vitamin B-1) helps the body cells convert </a:t>
            </a:r>
            <a:r>
              <a:rPr lang="en-US" dirty="0">
                <a:hlinkClick r:id="rId3"/>
              </a:rPr>
              <a:t>carbohydrates</a:t>
            </a:r>
            <a:r>
              <a:rPr lang="en-US" dirty="0"/>
              <a:t> into energy.</a:t>
            </a:r>
          </a:p>
          <a:p>
            <a:r>
              <a:rPr lang="en-US" dirty="0"/>
              <a:t>It is also essential for the functioning of the heart, muscles, and nervous system.</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952E1-B322-4FA5-B195-4D38182512DF}" type="slidenum">
              <a:rPr lang="en-US"/>
              <a:pPr/>
              <a:t>12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Sources:</a:t>
            </a:r>
          </a:p>
          <a:p>
            <a:r>
              <a:rPr lang="en-US" dirty="0"/>
              <a:t>Whole-grain</a:t>
            </a:r>
          </a:p>
          <a:p>
            <a:r>
              <a:rPr lang="en-US" dirty="0"/>
              <a:t>Easily destroyed by heat</a:t>
            </a:r>
          </a:p>
          <a:p>
            <a:endParaRPr lang="en-US" dirty="0"/>
          </a:p>
          <a:p>
            <a:r>
              <a:rPr lang="en-US" dirty="0"/>
              <a:t>Deficiency Disease:</a:t>
            </a:r>
          </a:p>
          <a:p>
            <a:r>
              <a:rPr lang="en-US" dirty="0"/>
              <a:t>BERIBERI (wet – with edema; dry – with muscle wasting)</a:t>
            </a:r>
          </a:p>
          <a:p>
            <a:r>
              <a:rPr lang="en-US" dirty="0" err="1"/>
              <a:t>Beri</a:t>
            </a:r>
            <a:r>
              <a:rPr lang="en-US" dirty="0"/>
              <a:t> – weakness</a:t>
            </a:r>
          </a:p>
          <a:p>
            <a:r>
              <a:rPr lang="en-US" dirty="0"/>
              <a:t>Beriberi – “I can’t, I can’t”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1C91C-9C1C-4FBC-9058-1DCA9F2CB535}"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1" dirty="0"/>
              <a:t>Riboflavin</a:t>
            </a:r>
          </a:p>
          <a:p>
            <a:r>
              <a:rPr lang="en-US" dirty="0"/>
              <a:t/>
            </a:r>
            <a:br>
              <a:rPr lang="en-US" dirty="0"/>
            </a:br>
            <a:r>
              <a:rPr lang="en-US" b="1" dirty="0"/>
              <a:t>Alternative Names:</a:t>
            </a:r>
            <a:r>
              <a:rPr lang="en-US" dirty="0"/>
              <a:t/>
            </a:r>
            <a:br>
              <a:rPr lang="en-US" dirty="0"/>
            </a:br>
            <a:r>
              <a:rPr lang="en-US" dirty="0"/>
              <a:t>Vitamin B-2 (riboflavin) </a:t>
            </a:r>
          </a:p>
          <a:p>
            <a:endParaRPr lang="en-US" dirty="0"/>
          </a:p>
          <a:p>
            <a:r>
              <a:rPr lang="en-US" b="1" dirty="0"/>
              <a:t>Function:</a:t>
            </a:r>
            <a:r>
              <a:rPr lang="en-US" dirty="0"/>
              <a:t/>
            </a:r>
            <a:br>
              <a:rPr lang="en-US" dirty="0"/>
            </a:br>
            <a:r>
              <a:rPr lang="en-US" dirty="0"/>
              <a:t>Riboflavin (vitamin B-2) works with the other B vitamins. </a:t>
            </a:r>
          </a:p>
          <a:p>
            <a:r>
              <a:rPr lang="en-US" dirty="0"/>
              <a:t>It is important for body growth and red blood cell production and helps in releasing energy from </a:t>
            </a:r>
            <a:r>
              <a:rPr lang="en-US" dirty="0">
                <a:hlinkClick r:id="rId3"/>
              </a:rPr>
              <a:t>carbohydrates</a:t>
            </a:r>
            <a:r>
              <a:rPr lang="en-US" dirty="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98FBD-FCD7-428A-BC95-3A7247702461}" type="slidenum">
              <a:rPr lang="en-US"/>
              <a:pPr/>
              <a:t>14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a:p>
            <a:r>
              <a:rPr lang="en-US" dirty="0"/>
              <a:t>Source:</a:t>
            </a:r>
          </a:p>
          <a:p>
            <a:r>
              <a:rPr lang="en-US" dirty="0"/>
              <a:t>Milk products (yogurt, cheese); enriched or whole grains; liver</a:t>
            </a:r>
          </a:p>
          <a:p>
            <a:r>
              <a:rPr lang="en-US" dirty="0"/>
              <a:t>EASILY DESTROYED BY UV LIGHT AND IRRADIATION</a:t>
            </a:r>
          </a:p>
          <a:p>
            <a:endParaRPr lang="en-US" dirty="0"/>
          </a:p>
          <a:p>
            <a:r>
              <a:rPr lang="en-US" b="1" dirty="0"/>
              <a:t>Deficiency</a:t>
            </a:r>
          </a:p>
          <a:p>
            <a:r>
              <a:rPr lang="en-US" dirty="0" err="1"/>
              <a:t>Ariboflavinosis</a:t>
            </a:r>
            <a:r>
              <a:rPr lang="en-US" dirty="0"/>
              <a:t> (ay-rye-</a:t>
            </a:r>
            <a:r>
              <a:rPr lang="en-US" dirty="0" err="1"/>
              <a:t>boh</a:t>
            </a:r>
            <a:r>
              <a:rPr lang="en-US" dirty="0"/>
              <a:t>-flay-</a:t>
            </a:r>
            <a:r>
              <a:rPr lang="en-US" dirty="0" err="1"/>
              <a:t>vin</a:t>
            </a:r>
            <a:r>
              <a:rPr lang="en-US" dirty="0"/>
              <a:t>-oh-sis)</a:t>
            </a:r>
          </a:p>
          <a:p>
            <a:endParaRPr lang="en-US" b="1" dirty="0"/>
          </a:p>
          <a:p>
            <a:r>
              <a:rPr lang="en-US" b="1" dirty="0"/>
              <a:t>Symptoms</a:t>
            </a:r>
          </a:p>
          <a:p>
            <a:r>
              <a:rPr lang="en-US" dirty="0"/>
              <a:t>Photophobia – hypersensitivity to light</a:t>
            </a:r>
          </a:p>
          <a:p>
            <a:r>
              <a:rPr lang="en-US" dirty="0" err="1"/>
              <a:t>Cheilosis</a:t>
            </a:r>
            <a:r>
              <a:rPr lang="en-US" dirty="0"/>
              <a:t> (</a:t>
            </a:r>
            <a:r>
              <a:rPr lang="en-US" dirty="0" err="1"/>
              <a:t>kee</a:t>
            </a:r>
            <a:r>
              <a:rPr lang="en-US" dirty="0"/>
              <a:t>-</a:t>
            </a:r>
            <a:r>
              <a:rPr lang="en-US" dirty="0" err="1"/>
              <a:t>loh</a:t>
            </a:r>
            <a:r>
              <a:rPr lang="en-US" dirty="0"/>
              <a:t>-sis) – cracks at the corners of the mouth</a:t>
            </a:r>
          </a:p>
          <a:p>
            <a:r>
              <a:rPr lang="en-US" dirty="0" err="1"/>
              <a:t>Glossitis</a:t>
            </a:r>
            <a:r>
              <a:rPr lang="en-US" dirty="0"/>
              <a:t> (smoothness of the tongue due to loss of its surface </a:t>
            </a:r>
            <a:r>
              <a:rPr lang="en-US" dirty="0" err="1"/>
              <a:t>sturctures</a:t>
            </a:r>
            <a:r>
              <a:rPr lang="en-US" dirty="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1DFA0-6918-4F5A-AC0F-187A8383E344}" type="slidenum">
              <a:rPr lang="en-US"/>
              <a:pPr/>
              <a:t>15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Alternate name:</a:t>
            </a:r>
          </a:p>
          <a:p>
            <a:r>
              <a:rPr lang="en-US" dirty="0"/>
              <a:t>Niacin, nicotinic acid, </a:t>
            </a:r>
            <a:r>
              <a:rPr lang="en-US" dirty="0" err="1"/>
              <a:t>nicotinamide</a:t>
            </a:r>
            <a:r>
              <a:rPr lang="en-US" dirty="0"/>
              <a:t>, </a:t>
            </a:r>
            <a:r>
              <a:rPr lang="en-US" dirty="0" err="1"/>
              <a:t>niacinamide</a:t>
            </a:r>
            <a:endParaRPr lang="en-US" dirty="0"/>
          </a:p>
          <a:p>
            <a:r>
              <a:rPr lang="en-US" dirty="0"/>
              <a:t>Precursor is dietary tryptophan (amino acid)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279BC-100D-4599-859A-D933F853EC4B}" type="slidenum">
              <a:rPr lang="en-US"/>
              <a:pPr/>
              <a:t>16</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Sources:</a:t>
            </a:r>
          </a:p>
          <a:p>
            <a:r>
              <a:rPr lang="en-US" dirty="0"/>
              <a:t>Milk, eggs, meat, poultry, fish, whole grain, enriched breads, and ALL PROTEIN CONTAINING FOODS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4D893-D9B1-493B-A935-2BFDDA01E370}" type="slidenum">
              <a:rPr lang="en-US"/>
              <a:pPr/>
              <a:t>17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dirty="0"/>
              <a:t/>
            </a:r>
            <a:br>
              <a:rPr lang="en-US" dirty="0"/>
            </a:br>
            <a:r>
              <a:rPr lang="en-US" dirty="0"/>
              <a:t>Pellagra is a disease of deficiency of niacin (vitamin B3) which causes problems in the skin and the digestive and nervous systems</a:t>
            </a:r>
          </a:p>
          <a:p>
            <a:endParaRPr lang="en-US" dirty="0"/>
          </a:p>
          <a:p>
            <a:r>
              <a:rPr lang="en-US" dirty="0"/>
              <a:t>Deficiency</a:t>
            </a:r>
          </a:p>
          <a:p>
            <a:r>
              <a:rPr lang="en-US" dirty="0"/>
              <a:t>PELLAGRA (4Ds)</a:t>
            </a:r>
          </a:p>
          <a:p>
            <a:r>
              <a:rPr lang="en-US" dirty="0"/>
              <a:t>Diarrhea, Dermatitis, Dementia and Depression</a:t>
            </a:r>
          </a:p>
          <a:p>
            <a:r>
              <a:rPr lang="en-US" dirty="0"/>
              <a:t>Inflamed bright red tongue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1115E-53FA-4CBD-B7D1-715552C1D81D}" type="slidenum">
              <a:rPr lang="en-US"/>
              <a:pPr/>
              <a:t>18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sz="1000" dirty="0"/>
              <a:t>Other names:</a:t>
            </a:r>
          </a:p>
          <a:p>
            <a:r>
              <a:rPr lang="en-US" sz="1000" dirty="0"/>
              <a:t>Pyridoxine, </a:t>
            </a:r>
            <a:r>
              <a:rPr lang="en-US" sz="1000" dirty="0" err="1"/>
              <a:t>pyridoxal</a:t>
            </a:r>
            <a:r>
              <a:rPr lang="en-US" sz="1000" dirty="0"/>
              <a:t>, </a:t>
            </a:r>
            <a:r>
              <a:rPr lang="en-US" sz="1000" dirty="0" err="1"/>
              <a:t>pyridoxamine</a:t>
            </a:r>
            <a:endParaRPr lang="en-US" sz="1000" dirty="0"/>
          </a:p>
          <a:p>
            <a:endParaRPr lang="en-US" sz="1000" dirty="0"/>
          </a:p>
          <a:p>
            <a:r>
              <a:rPr lang="en-US" sz="1000" dirty="0"/>
              <a:t/>
            </a:r>
            <a:br>
              <a:rPr lang="en-US" sz="1000" dirty="0"/>
            </a:br>
            <a:r>
              <a:rPr lang="en-US" sz="1000" b="1" dirty="0"/>
              <a:t>Function:</a:t>
            </a:r>
            <a:r>
              <a:rPr lang="en-US" sz="1000" dirty="0"/>
              <a:t/>
            </a:r>
            <a:br>
              <a:rPr lang="en-US" sz="1000" dirty="0"/>
            </a:br>
            <a:r>
              <a:rPr lang="en-US" sz="1000" dirty="0"/>
              <a:t>Vitamin B-6 plays a role in the synthesis of </a:t>
            </a:r>
            <a:r>
              <a:rPr lang="en-US" sz="1000" dirty="0">
                <a:hlinkClick r:id="rId3"/>
              </a:rPr>
              <a:t>antibodies</a:t>
            </a:r>
            <a:r>
              <a:rPr lang="en-US" sz="1000" dirty="0"/>
              <a:t> by the immune system.</a:t>
            </a:r>
          </a:p>
          <a:p>
            <a:r>
              <a:rPr lang="en-US" sz="1000" dirty="0"/>
              <a:t>Vitamin B-6 helps maintain normal nerve function and also acts in the formation of red blood cells. </a:t>
            </a:r>
          </a:p>
          <a:p>
            <a:r>
              <a:rPr lang="en-US" sz="1000" dirty="0"/>
              <a:t>It is also required for the chemical reactions needed to digest </a:t>
            </a:r>
            <a:r>
              <a:rPr lang="en-US" sz="1000" dirty="0">
                <a:hlinkClick r:id="rId4"/>
              </a:rPr>
              <a:t>proteins</a:t>
            </a:r>
            <a:r>
              <a:rPr lang="en-US" sz="1000" dirty="0"/>
              <a:t>.</a:t>
            </a:r>
          </a:p>
          <a:p>
            <a:r>
              <a:rPr lang="en-US" sz="1000" dirty="0"/>
              <a:t>The higher the protein intake, the more the need for vitamin B-6.</a:t>
            </a:r>
          </a:p>
          <a:p>
            <a:endParaRPr lang="en-US" sz="1000" dirty="0"/>
          </a:p>
          <a:p>
            <a:endParaRPr lang="en-US" sz="1000" dirty="0"/>
          </a:p>
          <a:p>
            <a:r>
              <a:rPr lang="en-US" sz="1000" b="1" dirty="0" err="1"/>
              <a:t>Fxn</a:t>
            </a:r>
            <a:r>
              <a:rPr lang="en-US" sz="1000" b="1" dirty="0"/>
              <a:t>:</a:t>
            </a:r>
          </a:p>
          <a:p>
            <a:r>
              <a:rPr lang="en-US" sz="1000" dirty="0"/>
              <a:t>Used in amino acid and fatty acid metabolism</a:t>
            </a:r>
          </a:p>
          <a:p>
            <a:r>
              <a:rPr lang="en-US" sz="1000" dirty="0"/>
              <a:t>Helps to make </a:t>
            </a:r>
            <a:r>
              <a:rPr lang="en-US" sz="1000" dirty="0" err="1"/>
              <a:t>rbcs</a:t>
            </a:r>
            <a:endParaRPr lang="en-US" sz="1000" dirty="0"/>
          </a:p>
          <a:p>
            <a:endParaRPr lang="en-US" sz="1000" dirty="0"/>
          </a:p>
          <a:p>
            <a:r>
              <a:rPr lang="en-US" sz="1000" dirty="0"/>
              <a:t>Pyridoxine, or vitamin B6, boosts the manufacture of antibodies to support the immune system</a:t>
            </a:r>
          </a:p>
          <a:p>
            <a:endParaRPr lang="en-US" sz="1000" dirty="0"/>
          </a:p>
          <a:p>
            <a:r>
              <a:rPr lang="en-US" sz="1000" dirty="0"/>
              <a:t>Large doses of B6 can cause numbness and neurological problems.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10224-EA90-4C20-B6CD-1B0E28ED55B3}" type="slidenum">
              <a:rPr lang="en-US"/>
              <a:pPr/>
              <a:t>19</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dirty="0"/>
              <a:t>EASILY DESTROYED BY HEAT</a:t>
            </a:r>
          </a:p>
          <a:p>
            <a:endParaRPr lang="en-US" dirty="0"/>
          </a:p>
          <a:p>
            <a:endParaRPr lang="en-US" dirty="0"/>
          </a:p>
          <a:p>
            <a:r>
              <a:rPr lang="en-US" dirty="0"/>
              <a:t>Deficiency:</a:t>
            </a:r>
          </a:p>
          <a:p>
            <a:r>
              <a:rPr lang="en-US" dirty="0" err="1"/>
              <a:t>Microcytic</a:t>
            </a:r>
            <a:r>
              <a:rPr lang="en-US" dirty="0"/>
              <a:t> anemia (small cell type)</a:t>
            </a:r>
          </a:p>
          <a:p>
            <a:r>
              <a:rPr lang="en-US" dirty="0"/>
              <a:t>Scaly dermatitis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91B35-4B39-4A20-BAC1-6CD220353232}" type="slidenum">
              <a:rPr lang="en-US"/>
              <a:pPr/>
              <a:t>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buFontTx/>
              <a:buChar char="•"/>
            </a:pPr>
            <a:r>
              <a:rPr lang="en-US" dirty="0"/>
              <a:t>Vitamins do not provide energy but they facilitate the release of energy from MACRONUTRIENTS.</a:t>
            </a:r>
          </a:p>
          <a:p>
            <a:pPr>
              <a:buFontTx/>
              <a:buChar char="•"/>
            </a:pPr>
            <a:r>
              <a:rPr lang="en-US" dirty="0"/>
              <a:t>Vitamins can function only when intact, since they are complex organic molecules (contain carbon), they are vulnerable to destruction by heat, light and chemical agents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EE415-D2FA-4A00-942E-19624033AC1E}" type="slidenum">
              <a:rPr lang="en-US"/>
              <a:pPr/>
              <a:t>20</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b="1" dirty="0"/>
              <a:t>Folic acid (</a:t>
            </a:r>
            <a:r>
              <a:rPr lang="en-US" b="1" dirty="0" err="1"/>
              <a:t>folate</a:t>
            </a:r>
            <a:r>
              <a:rPr lang="en-US" b="1" dirty="0"/>
              <a:t>)</a:t>
            </a:r>
          </a:p>
          <a:p>
            <a:r>
              <a:rPr lang="en-US" dirty="0"/>
              <a:t/>
            </a:r>
            <a:br>
              <a:rPr lang="en-US" dirty="0"/>
            </a:br>
            <a:r>
              <a:rPr lang="en-US" b="1" dirty="0"/>
              <a:t>Alternative Names:</a:t>
            </a:r>
            <a:r>
              <a:rPr lang="en-US" dirty="0"/>
              <a:t/>
            </a:r>
            <a:br>
              <a:rPr lang="en-US" dirty="0"/>
            </a:br>
            <a:r>
              <a:rPr lang="en-US" dirty="0"/>
              <a:t>Vitamin B-9; </a:t>
            </a:r>
            <a:r>
              <a:rPr lang="en-US" dirty="0" err="1"/>
              <a:t>Folate</a:t>
            </a:r>
            <a:r>
              <a:rPr lang="en-US" dirty="0"/>
              <a:t>; </a:t>
            </a:r>
            <a:r>
              <a:rPr lang="en-US" dirty="0" err="1"/>
              <a:t>Pteroylglutamic</a:t>
            </a:r>
            <a:r>
              <a:rPr lang="en-US" dirty="0"/>
              <a:t> acid </a:t>
            </a:r>
            <a:br>
              <a:rPr lang="en-US" dirty="0"/>
            </a:br>
            <a:endParaRPr lang="en-US" dirty="0"/>
          </a:p>
          <a:p>
            <a:pPr>
              <a:buFontTx/>
              <a:buChar char="•"/>
            </a:pPr>
            <a:r>
              <a:rPr lang="en-US" b="1" dirty="0"/>
              <a:t>Function:</a:t>
            </a:r>
            <a:r>
              <a:rPr lang="en-US" dirty="0"/>
              <a:t/>
            </a:r>
            <a:br>
              <a:rPr lang="en-US" dirty="0"/>
            </a:br>
            <a:r>
              <a:rPr lang="en-US" dirty="0"/>
              <a:t>Folic acid works along with </a:t>
            </a:r>
            <a:r>
              <a:rPr lang="en-US" dirty="0">
                <a:hlinkClick r:id="rId3"/>
              </a:rPr>
              <a:t>vitamin B-12</a:t>
            </a:r>
            <a:r>
              <a:rPr lang="en-US" dirty="0"/>
              <a:t> and </a:t>
            </a:r>
            <a:r>
              <a:rPr lang="en-US" dirty="0">
                <a:hlinkClick r:id="rId4"/>
              </a:rPr>
              <a:t>vitamin C</a:t>
            </a:r>
            <a:r>
              <a:rPr lang="en-US" dirty="0"/>
              <a:t> to help the body digest and utilize </a:t>
            </a:r>
            <a:r>
              <a:rPr lang="en-US" dirty="0">
                <a:hlinkClick r:id="rId5"/>
              </a:rPr>
              <a:t>proteins</a:t>
            </a:r>
            <a:r>
              <a:rPr lang="en-US" dirty="0"/>
              <a:t> and to synthesize new proteins when they are needed.</a:t>
            </a:r>
          </a:p>
          <a:p>
            <a:pPr>
              <a:buFontTx/>
              <a:buChar char="•"/>
            </a:pPr>
            <a:r>
              <a:rPr lang="en-US" dirty="0"/>
              <a:t>It is necessary for the production of red blood cells and for the synthesis of DNA (which controls heredity and is used to guide the cell in its daily activities).</a:t>
            </a:r>
          </a:p>
          <a:p>
            <a:pPr>
              <a:buFontTx/>
              <a:buChar char="•"/>
            </a:pPr>
            <a:r>
              <a:rPr lang="en-US" dirty="0"/>
              <a:t>Folic acid also helps with tissue growth and cell function. </a:t>
            </a:r>
          </a:p>
          <a:p>
            <a:pPr>
              <a:buFontTx/>
              <a:buChar char="•"/>
            </a:pPr>
            <a:r>
              <a:rPr lang="en-US" dirty="0"/>
              <a:t>Helps to increase appetite when needed and stimulates the formation of digestive acids.</a:t>
            </a:r>
          </a:p>
          <a:p>
            <a:pPr>
              <a:buFontTx/>
              <a:buChar char="•"/>
            </a:pPr>
            <a:r>
              <a:rPr lang="en-US" dirty="0"/>
              <a:t>Synthetic folic acid supplements may be used in the treatment of disorders associated with folic acid deficiency and may also be part of the recommended treatment for certain </a:t>
            </a:r>
            <a:r>
              <a:rPr lang="en-US" dirty="0">
                <a:hlinkClick r:id="rId6"/>
              </a:rPr>
              <a:t>menstrual problems</a:t>
            </a:r>
            <a:r>
              <a:rPr lang="en-US" dirty="0"/>
              <a:t> and </a:t>
            </a:r>
            <a:r>
              <a:rPr lang="en-US" dirty="0">
                <a:hlinkClick r:id="rId7"/>
              </a:rPr>
              <a:t>leg ulcers</a:t>
            </a:r>
            <a:r>
              <a:rPr lang="en-US" dirty="0"/>
              <a:t>.</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E946B-968A-40BD-ABA0-084E8B14A206}" type="slidenum">
              <a:rPr lang="en-US"/>
              <a:pPr/>
              <a:t>21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Source:</a:t>
            </a:r>
          </a:p>
          <a:p>
            <a:r>
              <a:rPr lang="en-US" dirty="0"/>
              <a:t>Green leafy </a:t>
            </a:r>
            <a:r>
              <a:rPr lang="en-US" dirty="0" err="1"/>
              <a:t>veg</a:t>
            </a:r>
            <a:r>
              <a:rPr lang="en-US" dirty="0"/>
              <a:t>, legumes, seeds, liver</a:t>
            </a:r>
          </a:p>
          <a:p>
            <a:r>
              <a:rPr lang="en-US" dirty="0"/>
              <a:t>Easily destroyed by heat and oxygen</a:t>
            </a:r>
          </a:p>
          <a:p>
            <a:endParaRPr lang="en-US" dirty="0"/>
          </a:p>
          <a:p>
            <a:r>
              <a:rPr lang="en-US" dirty="0"/>
              <a:t>Deficiency</a:t>
            </a:r>
          </a:p>
          <a:p>
            <a:r>
              <a:rPr lang="en-US" dirty="0"/>
              <a:t>Smooth red tongue</a:t>
            </a:r>
          </a:p>
          <a:p>
            <a:r>
              <a:rPr lang="en-US" dirty="0"/>
              <a:t>MACROLYTIC or MEGALOBLASTIC ANEMIA</a:t>
            </a:r>
          </a:p>
          <a:p>
            <a:endParaRPr lang="en-US" dirty="0"/>
          </a:p>
          <a:p>
            <a:r>
              <a:rPr lang="en-US" dirty="0"/>
              <a:t>Pregnant women who are thinking of becoming pregnant or who are pregnant often require additional supplementation of folic acid.</a:t>
            </a:r>
          </a:p>
          <a:p>
            <a:r>
              <a:rPr lang="en-US" dirty="0"/>
              <a:t>Adequate folic acid is important for pregnant women because it has been shown to prevent some kinds of birth defects, including </a:t>
            </a:r>
            <a:r>
              <a:rPr lang="en-US" b="1" dirty="0"/>
              <a:t>neural tube defects</a:t>
            </a:r>
            <a:r>
              <a:rPr lang="en-US" dirty="0"/>
              <a:t> such as </a:t>
            </a:r>
            <a:r>
              <a:rPr lang="en-US" dirty="0" err="1"/>
              <a:t>spina</a:t>
            </a:r>
            <a:r>
              <a:rPr lang="en-US" dirty="0"/>
              <a:t> bifida. Many foods are now fortified with folic acid to help prevent these kinds of serious birth defects.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ED5A4-F904-44BE-85C2-76B3139E9F46}" type="slidenum">
              <a:rPr lang="en-US"/>
              <a:pPr/>
              <a:t>22</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Vitamin B12 is important for metabolism. Metabolism within the body includes the processes of energy generation and use; including nutrition, digestion, absorption, elimination, respiration, circulation, and temperature regulation. </a:t>
            </a:r>
          </a:p>
          <a:p>
            <a:endParaRPr lang="en-US" dirty="0"/>
          </a:p>
          <a:p>
            <a:r>
              <a:rPr lang="en-US" b="1" dirty="0"/>
              <a:t>Vitamin B12</a:t>
            </a:r>
          </a:p>
          <a:p>
            <a:r>
              <a:rPr lang="en-US" b="1" dirty="0"/>
              <a:t>Other names: </a:t>
            </a:r>
            <a:r>
              <a:rPr lang="en-US" b="1" dirty="0" err="1"/>
              <a:t>Cobalamin</a:t>
            </a:r>
            <a:r>
              <a:rPr lang="en-US" dirty="0"/>
              <a:t/>
            </a:r>
            <a:br>
              <a:rPr lang="en-US" dirty="0"/>
            </a:br>
            <a:r>
              <a:rPr lang="en-US" dirty="0"/>
              <a:t/>
            </a:r>
            <a:br>
              <a:rPr lang="en-US" dirty="0"/>
            </a:br>
            <a:r>
              <a:rPr lang="en-US" b="1" dirty="0"/>
              <a:t>Function:</a:t>
            </a:r>
            <a:r>
              <a:rPr lang="en-US" dirty="0"/>
              <a:t/>
            </a:r>
            <a:br>
              <a:rPr lang="en-US" dirty="0"/>
            </a:br>
            <a:r>
              <a:rPr lang="en-US" dirty="0"/>
              <a:t>Vitamin B-12, like the other B vitamins, is important for </a:t>
            </a:r>
            <a:r>
              <a:rPr lang="en-US" dirty="0">
                <a:hlinkClick r:id="rId3"/>
              </a:rPr>
              <a:t>metabolism</a:t>
            </a:r>
            <a:r>
              <a:rPr lang="en-US" dirty="0"/>
              <a:t>.</a:t>
            </a:r>
          </a:p>
          <a:p>
            <a:r>
              <a:rPr lang="en-US" dirty="0"/>
              <a:t>It helps in the formation of red blood cells and in the maintenance of the </a:t>
            </a:r>
            <a:r>
              <a:rPr lang="en-US" dirty="0">
                <a:hlinkClick r:id="rId4"/>
              </a:rPr>
              <a:t>central nervous system</a:t>
            </a:r>
            <a:r>
              <a:rPr lang="en-US" dirty="0"/>
              <a: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27B95-0504-42E1-8E20-001264B81D9E}" type="slidenum">
              <a:rPr lang="en-US"/>
              <a:pPr/>
              <a:t>23</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1000" dirty="0"/>
              <a:t>Sources:</a:t>
            </a:r>
          </a:p>
          <a:p>
            <a:r>
              <a:rPr lang="en-US" sz="1000" dirty="0"/>
              <a:t>Animal products (meat, fish, poultry, shellfish, milk cheese)</a:t>
            </a:r>
          </a:p>
          <a:p>
            <a:r>
              <a:rPr lang="en-US" sz="1000" dirty="0"/>
              <a:t>Easily DESTROYED BY MICROWAVE COOKING</a:t>
            </a:r>
          </a:p>
          <a:p>
            <a:endParaRPr lang="en-US" sz="1000" dirty="0"/>
          </a:p>
          <a:p>
            <a:r>
              <a:rPr lang="en-US" sz="1000" dirty="0"/>
              <a:t>The human body stores several years worth of vitamin B12, so nutritional deficiency of this vitamin is extremely rare.</a:t>
            </a:r>
          </a:p>
          <a:p>
            <a:r>
              <a:rPr lang="en-US" sz="1000" dirty="0"/>
              <a:t>However, people who follow a strict vegetarian diet and do not consume eggs or dairy products may require vitamin B12 supplements. </a:t>
            </a:r>
          </a:p>
          <a:p>
            <a:endParaRPr lang="en-US" sz="1000" dirty="0"/>
          </a:p>
          <a:p>
            <a:r>
              <a:rPr lang="en-US" sz="1000" dirty="0"/>
              <a:t>Deficiency:</a:t>
            </a:r>
          </a:p>
          <a:p>
            <a:r>
              <a:rPr lang="en-US" sz="1000" dirty="0"/>
              <a:t>Pernicious anemia – due PRIMARILY to the lack of intrinsic factor in the stomach and not necessarily due to vitb12 deficiency</a:t>
            </a:r>
          </a:p>
          <a:p>
            <a:endParaRPr lang="en-US" sz="1000" dirty="0"/>
          </a:p>
          <a:p>
            <a:r>
              <a:rPr lang="en-US" sz="1000" dirty="0"/>
              <a:t>Large cell type anemia is known as either MEGALOBLASTIC or MACROCYTIC anemia</a:t>
            </a:r>
          </a:p>
          <a:p>
            <a:endParaRPr lang="en-US" sz="1000" dirty="0"/>
          </a:p>
          <a:p>
            <a:r>
              <a:rPr lang="en-US" sz="1000" dirty="0"/>
              <a:t>Smooth Beefy red tongue – </a:t>
            </a:r>
            <a:r>
              <a:rPr lang="en-US" sz="1000" dirty="0" err="1"/>
              <a:t>glossitis</a:t>
            </a:r>
            <a:endParaRPr lang="en-US" sz="1000" dirty="0"/>
          </a:p>
          <a:p>
            <a:endParaRPr lang="en-US" sz="1000" dirty="0"/>
          </a:p>
          <a:p>
            <a:r>
              <a:rPr lang="en-US" sz="1000" dirty="0"/>
              <a:t>Toxicity</a:t>
            </a:r>
          </a:p>
          <a:p>
            <a:r>
              <a:rPr lang="en-US" sz="1000" dirty="0"/>
              <a:t>None reported</a:t>
            </a:r>
          </a:p>
          <a:p>
            <a:endParaRPr lang="en-US" sz="1000" dirty="0"/>
          </a:p>
          <a:p>
            <a:r>
              <a:rPr lang="en-US" sz="1000" dirty="0"/>
              <a:t>Test for absorption of </a:t>
            </a:r>
            <a:r>
              <a:rPr lang="en-US" sz="1000" dirty="0" err="1"/>
              <a:t>Vit</a:t>
            </a:r>
            <a:r>
              <a:rPr lang="en-US" sz="1000" dirty="0"/>
              <a:t> B12:  SCHILLING TEST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04DB6-0373-4163-A10A-50D656FF2D96}" type="slidenum">
              <a:rPr lang="en-US"/>
              <a:pPr/>
              <a:t>24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pPr>
              <a:lnSpc>
                <a:spcPct val="90000"/>
              </a:lnSpc>
            </a:pPr>
            <a:r>
              <a:rPr lang="en-US" sz="900" dirty="0"/>
              <a:t>Antioxidants are substances or nutrients in our foods which can prevent or slow the oxidative damage to our body. When our body cells use oxygen, they naturally produce free radicals (by-products) which can cause damage. Antioxidants act as "free radical scavengers" and hence prevent and repair damage done by these free radicals.  Health problems such as heart disease, macular degeneration, diabetes, cancer etc are all contributed by oxidative damage. </a:t>
            </a:r>
          </a:p>
          <a:p>
            <a:pPr>
              <a:lnSpc>
                <a:spcPct val="90000"/>
              </a:lnSpc>
            </a:pPr>
            <a:endParaRPr lang="en-US" sz="900" dirty="0"/>
          </a:p>
          <a:p>
            <a:pPr>
              <a:lnSpc>
                <a:spcPct val="90000"/>
              </a:lnSpc>
            </a:pPr>
            <a:r>
              <a:rPr lang="en-US" sz="900" b="1" dirty="0"/>
              <a:t>Vitamin C</a:t>
            </a:r>
          </a:p>
          <a:p>
            <a:pPr>
              <a:lnSpc>
                <a:spcPct val="90000"/>
              </a:lnSpc>
            </a:pPr>
            <a:r>
              <a:rPr lang="en-US" sz="900" dirty="0"/>
              <a:t/>
            </a:r>
            <a:br>
              <a:rPr lang="en-US" sz="900" dirty="0"/>
            </a:br>
            <a:r>
              <a:rPr lang="en-US" sz="900" dirty="0"/>
              <a:t>Vitamin C, also known as ascorbic acid, is a water-soluble vitamin. </a:t>
            </a:r>
          </a:p>
          <a:p>
            <a:pPr>
              <a:lnSpc>
                <a:spcPct val="90000"/>
              </a:lnSpc>
            </a:pPr>
            <a:endParaRPr lang="en-US" sz="900" b="1" dirty="0"/>
          </a:p>
          <a:p>
            <a:pPr>
              <a:lnSpc>
                <a:spcPct val="90000"/>
              </a:lnSpc>
            </a:pPr>
            <a:r>
              <a:rPr lang="en-US" sz="900" b="1" dirty="0"/>
              <a:t>Function</a:t>
            </a:r>
            <a:endParaRPr lang="en-US" sz="900" dirty="0"/>
          </a:p>
          <a:p>
            <a:pPr>
              <a:lnSpc>
                <a:spcPct val="90000"/>
              </a:lnSpc>
              <a:buFontTx/>
              <a:buChar char="•"/>
            </a:pPr>
            <a:r>
              <a:rPr lang="en-US" sz="900" dirty="0"/>
              <a:t>Vitamin C is required for the synthesis of </a:t>
            </a:r>
            <a:r>
              <a:rPr lang="en-US" sz="1000" b="1" dirty="0"/>
              <a:t>collagen</a:t>
            </a:r>
            <a:r>
              <a:rPr lang="en-US" sz="900" dirty="0"/>
              <a:t>, an important structural component of blood vessels, tendons, ligaments, and bone.</a:t>
            </a:r>
          </a:p>
          <a:p>
            <a:pPr>
              <a:lnSpc>
                <a:spcPct val="90000"/>
              </a:lnSpc>
              <a:buFontTx/>
              <a:buChar char="•"/>
            </a:pPr>
            <a:r>
              <a:rPr lang="en-US" sz="900" dirty="0"/>
              <a:t>Vitamin C also plays an important role in the synthesis of the neurotransmitter, </a:t>
            </a:r>
            <a:r>
              <a:rPr lang="en-US" sz="900" dirty="0" err="1"/>
              <a:t>norepinephrine</a:t>
            </a:r>
            <a:r>
              <a:rPr lang="en-US" sz="900" dirty="0"/>
              <a:t>. </a:t>
            </a:r>
          </a:p>
          <a:p>
            <a:pPr>
              <a:lnSpc>
                <a:spcPct val="90000"/>
              </a:lnSpc>
              <a:buFontTx/>
              <a:buChar char="•"/>
            </a:pPr>
            <a:r>
              <a:rPr lang="en-US" sz="900" dirty="0"/>
              <a:t>Neurotransmitters are critical to brain function and are known to affect mood. </a:t>
            </a:r>
          </a:p>
          <a:p>
            <a:pPr>
              <a:lnSpc>
                <a:spcPct val="90000"/>
              </a:lnSpc>
              <a:buFontTx/>
              <a:buChar char="•"/>
            </a:pPr>
            <a:r>
              <a:rPr lang="en-US" sz="900" dirty="0"/>
              <a:t>In addition, vitamin C is required for the synthesis of </a:t>
            </a:r>
            <a:r>
              <a:rPr lang="en-US" sz="900" dirty="0" err="1">
                <a:hlinkClick r:id="rId3"/>
              </a:rPr>
              <a:t>carnitine</a:t>
            </a:r>
            <a:r>
              <a:rPr lang="en-US" sz="900" dirty="0"/>
              <a:t>, a small molecule that is essential for the transport of fat to cellular organelles called mitochondria, for conversion to energy </a:t>
            </a:r>
          </a:p>
          <a:p>
            <a:pPr>
              <a:lnSpc>
                <a:spcPct val="90000"/>
              </a:lnSpc>
              <a:buFontTx/>
              <a:buChar char="•"/>
            </a:pPr>
            <a:r>
              <a:rPr lang="en-US" sz="900" dirty="0"/>
              <a:t>Recent research also suggests that vitamin C is involved in the metabolism of cholesterol to bile acids, which may have implications for blood cholesterol levels and the incidence of gallstones</a:t>
            </a:r>
          </a:p>
          <a:p>
            <a:pPr>
              <a:lnSpc>
                <a:spcPct val="90000"/>
              </a:lnSpc>
              <a:buFontTx/>
              <a:buChar char="•"/>
            </a:pPr>
            <a:r>
              <a:rPr lang="en-US" sz="900" dirty="0"/>
              <a:t>Vitamin C is also a highly effective antioxidant. </a:t>
            </a:r>
          </a:p>
          <a:p>
            <a:pPr>
              <a:lnSpc>
                <a:spcPct val="90000"/>
              </a:lnSpc>
              <a:buFontTx/>
              <a:buChar char="•"/>
            </a:pPr>
            <a:r>
              <a:rPr lang="en-US" sz="900" dirty="0"/>
              <a:t>Even in small amounts vitamin C can protect indispensable molecules in the body, such as proteins, lipids (fats), carbohydrates, and nucleic acids (DNA and RNA) from damage by free radicals and reactive oxygen species that can be generated during normal metabolism as well as through exposure to toxins and pollutants (e.g. smoking). </a:t>
            </a:r>
          </a:p>
          <a:p>
            <a:pPr>
              <a:lnSpc>
                <a:spcPct val="90000"/>
              </a:lnSpc>
              <a:buFontTx/>
              <a:buChar char="•"/>
            </a:pPr>
            <a:r>
              <a:rPr lang="en-US" sz="900" dirty="0"/>
              <a:t>Vitamin C may also be able to regenerate other antioxidants such as vitamin E</a:t>
            </a:r>
            <a:endParaRPr lang="en-US" sz="900"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E1ACA-685E-4581-9BF6-8F5EC82C7CAE}" type="slidenum">
              <a:rPr lang="en-US"/>
              <a:pPr/>
              <a:t>25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a:lnSpc>
                <a:spcPct val="90000"/>
              </a:lnSpc>
            </a:pPr>
            <a:r>
              <a:rPr lang="en-US" sz="1000" b="1" dirty="0"/>
              <a:t>Deficiency</a:t>
            </a:r>
          </a:p>
          <a:p>
            <a:pPr>
              <a:lnSpc>
                <a:spcPct val="90000"/>
              </a:lnSpc>
            </a:pPr>
            <a:r>
              <a:rPr lang="en-US" sz="1000" b="1" dirty="0"/>
              <a:t>Scurvy</a:t>
            </a:r>
            <a:endParaRPr lang="en-US" sz="1000" dirty="0"/>
          </a:p>
          <a:p>
            <a:pPr>
              <a:lnSpc>
                <a:spcPct val="90000"/>
              </a:lnSpc>
            </a:pPr>
            <a:r>
              <a:rPr lang="en-US" sz="1000" dirty="0"/>
              <a:t>Severe vitamin C deficiency has been known for many centuries as the potentially fatal disease, scurvy.</a:t>
            </a:r>
          </a:p>
          <a:p>
            <a:pPr>
              <a:lnSpc>
                <a:spcPct val="90000"/>
              </a:lnSpc>
            </a:pPr>
            <a:r>
              <a:rPr lang="en-US" sz="1000" dirty="0"/>
              <a:t>By the late 1700's the British navy was aware that scurvy could be cured by eating oranges or lemons, even though vitamin C would not be isolated until the early 1930's. </a:t>
            </a:r>
          </a:p>
          <a:p>
            <a:pPr>
              <a:lnSpc>
                <a:spcPct val="90000"/>
              </a:lnSpc>
            </a:pPr>
            <a:endParaRPr lang="en-US" sz="1000" dirty="0"/>
          </a:p>
          <a:p>
            <a:pPr>
              <a:lnSpc>
                <a:spcPct val="90000"/>
              </a:lnSpc>
            </a:pPr>
            <a:r>
              <a:rPr lang="en-US" sz="1000" dirty="0"/>
              <a:t>Symptoms:</a:t>
            </a:r>
          </a:p>
          <a:p>
            <a:pPr>
              <a:lnSpc>
                <a:spcPct val="90000"/>
              </a:lnSpc>
            </a:pPr>
            <a:r>
              <a:rPr lang="en-US" sz="1000" dirty="0"/>
              <a:t>bleeding and bruising easily</a:t>
            </a:r>
          </a:p>
          <a:p>
            <a:pPr>
              <a:lnSpc>
                <a:spcPct val="90000"/>
              </a:lnSpc>
            </a:pPr>
            <a:r>
              <a:rPr lang="en-US" sz="1000" dirty="0"/>
              <a:t>hair and tooth loss</a:t>
            </a:r>
          </a:p>
          <a:p>
            <a:pPr>
              <a:lnSpc>
                <a:spcPct val="90000"/>
              </a:lnSpc>
            </a:pPr>
            <a:r>
              <a:rPr lang="en-US" sz="1000" dirty="0"/>
              <a:t>joint pain and swelling</a:t>
            </a:r>
          </a:p>
          <a:p>
            <a:pPr>
              <a:lnSpc>
                <a:spcPct val="90000"/>
              </a:lnSpc>
            </a:pPr>
            <a:endParaRPr lang="en-US" sz="1000" dirty="0"/>
          </a:p>
          <a:p>
            <a:pPr>
              <a:lnSpc>
                <a:spcPct val="90000"/>
              </a:lnSpc>
            </a:pPr>
            <a:r>
              <a:rPr lang="en-US" sz="1000" dirty="0"/>
              <a:t>Such symptoms appear to be related to the weakening of blood vessels</a:t>
            </a:r>
          </a:p>
          <a:p>
            <a:pPr>
              <a:lnSpc>
                <a:spcPct val="90000"/>
              </a:lnSpc>
            </a:pPr>
            <a:r>
              <a:rPr lang="en-US" sz="1000" dirty="0"/>
              <a:t>connective tissue</a:t>
            </a:r>
          </a:p>
          <a:p>
            <a:pPr>
              <a:lnSpc>
                <a:spcPct val="90000"/>
              </a:lnSpc>
            </a:pPr>
            <a:r>
              <a:rPr lang="en-US" sz="1000" dirty="0"/>
              <a:t>and bone</a:t>
            </a:r>
          </a:p>
          <a:p>
            <a:pPr>
              <a:lnSpc>
                <a:spcPct val="90000"/>
              </a:lnSpc>
            </a:pPr>
            <a:r>
              <a:rPr lang="en-US" sz="1000" dirty="0"/>
              <a:t>which contain collagen.</a:t>
            </a:r>
          </a:p>
          <a:p>
            <a:pPr>
              <a:lnSpc>
                <a:spcPct val="90000"/>
              </a:lnSpc>
            </a:pPr>
            <a:endParaRPr lang="en-US" sz="1000" dirty="0"/>
          </a:p>
          <a:p>
            <a:pPr>
              <a:lnSpc>
                <a:spcPct val="90000"/>
              </a:lnSpc>
            </a:pPr>
            <a:r>
              <a:rPr lang="en-US" sz="1000" dirty="0"/>
              <a:t>Early symptoms of scurvy such as fatigue may result from diminished levels of </a:t>
            </a:r>
            <a:r>
              <a:rPr lang="en-US" sz="1000" dirty="0" err="1"/>
              <a:t>carnitine</a:t>
            </a:r>
            <a:r>
              <a:rPr lang="en-US" sz="1000" dirty="0"/>
              <a:t> – needed to derive energy from fat, or decreased synthesis of the neurotransmitter </a:t>
            </a:r>
            <a:r>
              <a:rPr lang="en-US" sz="1000" dirty="0" err="1"/>
              <a:t>norepinephrine</a:t>
            </a:r>
            <a:r>
              <a:rPr lang="en-US" sz="1000" dirty="0"/>
              <a:t> </a:t>
            </a:r>
          </a:p>
          <a:p>
            <a:pPr>
              <a:lnSpc>
                <a:spcPct val="90000"/>
              </a:lnSpc>
            </a:pPr>
            <a:endParaRPr lang="en-US" sz="1000" dirty="0"/>
          </a:p>
          <a:p>
            <a:pPr>
              <a:lnSpc>
                <a:spcPct val="90000"/>
              </a:lnSpc>
            </a:pPr>
            <a:r>
              <a:rPr lang="en-US" sz="1000" dirty="0"/>
              <a:t>Scurvy is rare in developed countries because it can be prevented by as little as 10 mg of vitamin C daily </a:t>
            </a:r>
          </a:p>
          <a:p>
            <a:pPr>
              <a:lnSpc>
                <a:spcPct val="90000"/>
              </a:lnSpc>
            </a:pPr>
            <a:endParaRPr 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9D98B-4504-4EEF-9E47-35C93B66EF25}" type="slidenum">
              <a:rPr lang="en-US"/>
              <a:pPr/>
              <a:t>27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90000"/>
              </a:lnSpc>
            </a:pPr>
            <a:r>
              <a:rPr lang="en-US" b="1" dirty="0"/>
              <a:t>Vitamin A</a:t>
            </a:r>
          </a:p>
          <a:p>
            <a:pPr>
              <a:lnSpc>
                <a:spcPct val="90000"/>
              </a:lnSpc>
            </a:pPr>
            <a:r>
              <a:rPr lang="en-US" dirty="0"/>
              <a:t/>
            </a:r>
            <a:br>
              <a:rPr lang="en-US" dirty="0"/>
            </a:br>
            <a:r>
              <a:rPr lang="en-US" b="1" dirty="0"/>
              <a:t>Alternative Names:</a:t>
            </a:r>
            <a:r>
              <a:rPr lang="en-US" dirty="0"/>
              <a:t/>
            </a:r>
            <a:br>
              <a:rPr lang="en-US" dirty="0"/>
            </a:br>
            <a:r>
              <a:rPr lang="en-US" dirty="0"/>
              <a:t>Retinol; retinal, retinoic acid; precursors are CAROTENOIDS such as beta-carotene</a:t>
            </a:r>
          </a:p>
          <a:p>
            <a:pPr>
              <a:lnSpc>
                <a:spcPct val="90000"/>
              </a:lnSpc>
            </a:pPr>
            <a:endParaRPr lang="en-US" dirty="0"/>
          </a:p>
          <a:p>
            <a:pPr>
              <a:lnSpc>
                <a:spcPct val="90000"/>
              </a:lnSpc>
            </a:pPr>
            <a:r>
              <a:rPr lang="en-US" b="1" dirty="0"/>
              <a:t>Function:</a:t>
            </a:r>
            <a:r>
              <a:rPr lang="en-US" dirty="0"/>
              <a:t/>
            </a:r>
            <a:br>
              <a:rPr lang="en-US" dirty="0"/>
            </a:br>
            <a:r>
              <a:rPr lang="en-US" dirty="0"/>
              <a:t>Vitamin A helps form and maintain healthy teeth, skeletal and soft tissue, mucous membranes, and skin.</a:t>
            </a:r>
          </a:p>
          <a:p>
            <a:pPr>
              <a:lnSpc>
                <a:spcPct val="90000"/>
              </a:lnSpc>
            </a:pPr>
            <a:r>
              <a:rPr lang="en-US" dirty="0"/>
              <a:t>It is also known as retinol because it generates the pigments in the </a:t>
            </a:r>
            <a:r>
              <a:rPr lang="en-US" dirty="0">
                <a:hlinkClick r:id="rId3"/>
              </a:rPr>
              <a:t>retina</a:t>
            </a:r>
            <a:r>
              <a:rPr lang="en-US" dirty="0"/>
              <a:t>.</a:t>
            </a:r>
          </a:p>
          <a:p>
            <a:pPr>
              <a:lnSpc>
                <a:spcPct val="90000"/>
              </a:lnSpc>
            </a:pPr>
            <a:r>
              <a:rPr lang="en-US" dirty="0"/>
              <a:t>Vitamin A promotes good vision, especially in dim light. It may also be required for reproduction and breast-feeding.</a:t>
            </a:r>
          </a:p>
          <a:p>
            <a:pPr>
              <a:lnSpc>
                <a:spcPct val="90000"/>
              </a:lnSpc>
            </a:pPr>
            <a:endParaRPr lang="en-US" dirty="0"/>
          </a:p>
          <a:p>
            <a:pPr>
              <a:lnSpc>
                <a:spcPct val="90000"/>
              </a:lnSpc>
            </a:pPr>
            <a:r>
              <a:rPr lang="en-US" dirty="0"/>
              <a:t>Vitamin A, also known as retinol, is essential to the formation of visual purple in the retina, which allows vision in dim light.</a:t>
            </a:r>
          </a:p>
          <a:p>
            <a:pPr>
              <a:lnSpc>
                <a:spcPct val="90000"/>
              </a:lnSpc>
            </a:pPr>
            <a:r>
              <a:rPr lang="en-US" dirty="0"/>
              <a:t>Beta carotene, the precursor to vitamin A found in vegetables, has antioxidant properties, which means it protects cells from the daily toxic damage of oxidation.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94182-7302-4A4A-9198-2EA5EB41D2DB}" type="slidenum">
              <a:rPr lang="en-US"/>
              <a:pPr/>
              <a:t>28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dirty="0"/>
              <a:t>Deficiency:</a:t>
            </a:r>
          </a:p>
          <a:p>
            <a:pPr>
              <a:buFontTx/>
              <a:buChar char="•"/>
            </a:pPr>
            <a:r>
              <a:rPr lang="en-US" dirty="0" err="1"/>
              <a:t>Hypovitaminosis</a:t>
            </a:r>
            <a:r>
              <a:rPr lang="en-US" dirty="0"/>
              <a:t> A</a:t>
            </a:r>
          </a:p>
          <a:p>
            <a:pPr>
              <a:buFontTx/>
              <a:buChar char="•"/>
            </a:pPr>
            <a:r>
              <a:rPr lang="en-US" dirty="0"/>
              <a:t>Anemia</a:t>
            </a:r>
          </a:p>
          <a:p>
            <a:pPr>
              <a:buFontTx/>
              <a:buChar char="•"/>
            </a:pPr>
            <a:r>
              <a:rPr lang="en-US" dirty="0"/>
              <a:t>Night blindness</a:t>
            </a:r>
          </a:p>
          <a:p>
            <a:pPr>
              <a:buFontTx/>
              <a:buChar char="•"/>
            </a:pPr>
            <a:r>
              <a:rPr lang="en-US" dirty="0" err="1"/>
              <a:t>Xerosis</a:t>
            </a:r>
            <a:r>
              <a:rPr lang="en-US" dirty="0"/>
              <a:t> – abnormal drying of the skin and mucous membranes due to </a:t>
            </a:r>
            <a:r>
              <a:rPr lang="en-US" dirty="0" err="1"/>
              <a:t>vit</a:t>
            </a:r>
            <a:r>
              <a:rPr lang="en-US" dirty="0"/>
              <a:t> a deficiency</a:t>
            </a:r>
          </a:p>
          <a:p>
            <a:pPr>
              <a:buFontTx/>
              <a:buChar char="•"/>
            </a:pPr>
            <a:r>
              <a:rPr lang="en-US" dirty="0" err="1"/>
              <a:t>Xeropthalmia</a:t>
            </a:r>
            <a:r>
              <a:rPr lang="en-US" dirty="0"/>
              <a:t> – progressive blindness caused by severe </a:t>
            </a:r>
            <a:r>
              <a:rPr lang="en-US" dirty="0" err="1"/>
              <a:t>vit</a:t>
            </a:r>
            <a:r>
              <a:rPr lang="en-US" dirty="0"/>
              <a:t> a deficiency</a:t>
            </a:r>
          </a:p>
          <a:p>
            <a:pPr>
              <a:buFontTx/>
              <a:buChar char="•"/>
            </a:pPr>
            <a:r>
              <a:rPr lang="en-US" dirty="0"/>
              <a:t>Also the collective term for eye symptoms of </a:t>
            </a:r>
            <a:r>
              <a:rPr lang="en-US" dirty="0" err="1"/>
              <a:t>vit</a:t>
            </a:r>
            <a:r>
              <a:rPr lang="en-US" dirty="0"/>
              <a:t> A deficiency</a:t>
            </a:r>
          </a:p>
          <a:p>
            <a:pPr>
              <a:buFontTx/>
              <a:buChar char="•"/>
            </a:pPr>
            <a:r>
              <a:rPr lang="en-US" dirty="0"/>
              <a:t>Kidney stones</a:t>
            </a:r>
          </a:p>
          <a:p>
            <a:endParaRPr lang="en-US" dirty="0"/>
          </a:p>
          <a:p>
            <a:r>
              <a:rPr lang="en-US" dirty="0"/>
              <a:t>Toxicity:</a:t>
            </a:r>
          </a:p>
          <a:p>
            <a:pPr>
              <a:buFontTx/>
              <a:buChar char="•"/>
            </a:pPr>
            <a:r>
              <a:rPr lang="en-US" dirty="0" err="1"/>
              <a:t>Hypervitaminosis</a:t>
            </a:r>
            <a:r>
              <a:rPr lang="en-US" dirty="0"/>
              <a:t> A</a:t>
            </a:r>
          </a:p>
          <a:p>
            <a:pPr>
              <a:buFontTx/>
              <a:buChar char="•"/>
            </a:pPr>
            <a:r>
              <a:rPr lang="en-US" dirty="0"/>
              <a:t>Loss of hemoglobin and K by </a:t>
            </a:r>
            <a:r>
              <a:rPr lang="en-US" dirty="0" err="1"/>
              <a:t>rbcs</a:t>
            </a:r>
            <a:endParaRPr lang="en-US" dirty="0"/>
          </a:p>
          <a:p>
            <a:pPr>
              <a:buFontTx/>
              <a:buChar char="•"/>
            </a:pPr>
            <a:r>
              <a:rPr lang="en-US" dirty="0"/>
              <a:t>Jaundice</a:t>
            </a:r>
          </a:p>
          <a:p>
            <a:pPr>
              <a:buFontTx/>
              <a:buChar char="•"/>
            </a:pPr>
            <a:r>
              <a:rPr lang="en-US" dirty="0"/>
              <a:t>Amenorrhea</a:t>
            </a:r>
          </a:p>
          <a:p>
            <a:pPr>
              <a:buFontTx/>
              <a:buChar char="•"/>
            </a:pPr>
            <a:r>
              <a:rPr lang="en-US" dirty="0" err="1"/>
              <a:t>Hepatomegaly</a:t>
            </a:r>
            <a:r>
              <a:rPr lang="en-US" dirty="0"/>
              <a:t>, </a:t>
            </a:r>
            <a:r>
              <a:rPr lang="en-US" dirty="0" err="1"/>
              <a:t>spleenomegaly</a:t>
            </a:r>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B79A5-D6E2-4A93-AE80-98B0B163AEAE}" type="slidenum">
              <a:rPr lang="en-US"/>
              <a:pPr/>
              <a:t>29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dirty="0"/>
              <a:t>Vitamin D</a:t>
            </a:r>
          </a:p>
          <a:p>
            <a:r>
              <a:rPr lang="en-US" dirty="0"/>
              <a:t/>
            </a:r>
            <a:br>
              <a:rPr lang="en-US" dirty="0"/>
            </a:br>
            <a:r>
              <a:rPr lang="en-US" dirty="0"/>
              <a:t>Vitamin D is a fat-soluble vitamin that is used by the body in the absorption of calcium.</a:t>
            </a:r>
          </a:p>
          <a:p>
            <a:endParaRPr lang="en-US" dirty="0"/>
          </a:p>
          <a:p>
            <a:r>
              <a:rPr lang="en-US" b="1" dirty="0"/>
              <a:t>Alternate name:</a:t>
            </a:r>
          </a:p>
          <a:p>
            <a:r>
              <a:rPr lang="en-US" dirty="0" err="1"/>
              <a:t>Calciferol</a:t>
            </a:r>
            <a:endParaRPr lang="en-US" dirty="0"/>
          </a:p>
          <a:p>
            <a:r>
              <a:rPr lang="en-US" dirty="0" err="1"/>
              <a:t>Calcitriol</a:t>
            </a:r>
            <a:endParaRPr lang="en-US" dirty="0"/>
          </a:p>
          <a:p>
            <a:r>
              <a:rPr lang="en-US" dirty="0" err="1"/>
              <a:t>Cholecalciferol</a:t>
            </a:r>
            <a:r>
              <a:rPr lang="en-US" dirty="0"/>
              <a:t> (animal version)</a:t>
            </a:r>
          </a:p>
          <a:p>
            <a:endParaRPr lang="en-US" dirty="0"/>
          </a:p>
          <a:p>
            <a:r>
              <a:rPr lang="en-US" dirty="0"/>
              <a:t/>
            </a:r>
            <a:br>
              <a:rPr lang="en-US" dirty="0"/>
            </a:br>
            <a:r>
              <a:rPr lang="en-US" b="1" dirty="0"/>
              <a:t>Function:</a:t>
            </a:r>
            <a:r>
              <a:rPr lang="en-US" dirty="0"/>
              <a:t/>
            </a:r>
            <a:br>
              <a:rPr lang="en-US" dirty="0"/>
            </a:br>
            <a:r>
              <a:rPr lang="en-US" dirty="0"/>
              <a:t>Vitamin D promotes the body's absorption of </a:t>
            </a:r>
            <a:r>
              <a:rPr lang="en-US" dirty="0">
                <a:hlinkClick r:id="rId3"/>
              </a:rPr>
              <a:t>calcium</a:t>
            </a:r>
            <a:r>
              <a:rPr lang="en-US" dirty="0"/>
              <a:t>, which is essential for the normal development and maintenance of healthy teeth and bones. Calcium is also important to nerve cells, including the brain and participates in the blood coagulation process.</a:t>
            </a:r>
          </a:p>
          <a:p>
            <a:r>
              <a:rPr lang="en-US" dirty="0"/>
              <a:t>Vitamin D also helps maintain adequate blood levels of calcium and </a:t>
            </a:r>
            <a:r>
              <a:rPr lang="en-US" dirty="0">
                <a:hlinkClick r:id="rId4"/>
              </a:rPr>
              <a:t>phosphorus</a:t>
            </a:r>
            <a:r>
              <a:rPr lang="en-US" dirty="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9042E-959A-4B78-A6AD-6FC32A33528A}" type="slidenum">
              <a:rPr lang="en-US"/>
              <a:pPr/>
              <a:t>30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Because vitamin D is essential for the body's utilization of calcium, a deficiency may result in severe loss of calcium and consequently a softening and weakening of bones. </a:t>
            </a:r>
          </a:p>
          <a:p>
            <a:endParaRPr lang="en-US" dirty="0"/>
          </a:p>
          <a:p>
            <a:r>
              <a:rPr lang="en-US" dirty="0"/>
              <a:t>RICKETS in children</a:t>
            </a:r>
          </a:p>
          <a:p>
            <a:r>
              <a:rPr lang="en-US" dirty="0"/>
              <a:t>OSTEOMALACIA in adults</a:t>
            </a:r>
          </a:p>
          <a:p>
            <a:r>
              <a:rPr lang="en-US" dirty="0"/>
              <a:t>OSTEOPOROSIS deficiency in </a:t>
            </a:r>
            <a:r>
              <a:rPr lang="en-US" dirty="0" err="1"/>
              <a:t>vit</a:t>
            </a:r>
            <a:r>
              <a:rPr lang="en-US" dirty="0"/>
              <a:t> D promotes losses of calcium from the bones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EFCC4-CFEA-4F50-AC94-64EB1C28AF06}" type="slidenum">
              <a:rPr lang="en-US"/>
              <a:pPr/>
              <a:t>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PH" sz="1200" kern="1200" dirty="0" smtClean="0">
                <a:solidFill>
                  <a:schemeClr val="tx1"/>
                </a:solidFill>
                <a:latin typeface="+mn-lt"/>
                <a:ea typeface="+mn-ea"/>
                <a:cs typeface="+mn-cs"/>
              </a:rPr>
              <a:t>There are two types of vitamins: </a:t>
            </a:r>
            <a:r>
              <a:rPr lang="en-PH" sz="1200" b="1" kern="1200" dirty="0" smtClean="0">
                <a:solidFill>
                  <a:schemeClr val="tx1"/>
                </a:solidFill>
                <a:latin typeface="+mn-lt"/>
                <a:ea typeface="+mn-ea"/>
                <a:cs typeface="+mn-cs"/>
              </a:rPr>
              <a:t>fat soluble</a:t>
            </a:r>
            <a:r>
              <a:rPr lang="en-PH" sz="1200" kern="1200" dirty="0" smtClean="0">
                <a:solidFill>
                  <a:schemeClr val="tx1"/>
                </a:solidFill>
                <a:latin typeface="+mn-lt"/>
                <a:ea typeface="+mn-ea"/>
                <a:cs typeface="+mn-cs"/>
              </a:rPr>
              <a:t> and </a:t>
            </a:r>
            <a:r>
              <a:rPr lang="en-PH" sz="1200" b="1" kern="1200" dirty="0" smtClean="0">
                <a:solidFill>
                  <a:schemeClr val="tx1"/>
                </a:solidFill>
                <a:latin typeface="+mn-lt"/>
                <a:ea typeface="+mn-ea"/>
                <a:cs typeface="+mn-cs"/>
              </a:rPr>
              <a:t>water soluble</a:t>
            </a:r>
            <a:r>
              <a:rPr lang="en-PH" sz="1200" kern="1200" dirty="0" smtClean="0">
                <a:solidFill>
                  <a:schemeClr val="tx1"/>
                </a:solidFill>
                <a:latin typeface="+mn-lt"/>
                <a:ea typeface="+mn-ea"/>
                <a:cs typeface="+mn-cs"/>
              </a:rPr>
              <a:t>.</a:t>
            </a:r>
          </a:p>
          <a:p>
            <a:r>
              <a:rPr lang="en-PH" sz="1200" kern="1200" dirty="0" smtClean="0">
                <a:solidFill>
                  <a:schemeClr val="tx1"/>
                </a:solidFill>
                <a:latin typeface="+mn-lt"/>
                <a:ea typeface="+mn-ea"/>
                <a:cs typeface="+mn-cs"/>
              </a:rPr>
              <a:t>When you eat foods that contain fat-soluble vitamins, the vitamins are stored in the fat tissues in your body and in your liver. They wait around in your body fat until your body needs them.</a:t>
            </a:r>
          </a:p>
          <a:p>
            <a:r>
              <a:rPr lang="en-PH" sz="1200" kern="1200" dirty="0" smtClean="0">
                <a:solidFill>
                  <a:schemeClr val="tx1"/>
                </a:solidFill>
                <a:latin typeface="+mn-lt"/>
                <a:ea typeface="+mn-ea"/>
                <a:cs typeface="+mn-cs"/>
              </a:rPr>
              <a:t>Fat-soluble vitamins are happy to stay stored in your body for awhile — some stay for a few days, some for up to 6 months! Then, when it's time for them to be used, special carriers in your body take them to where they're needed. Vitamins A, D, E, and K are all fat-soluble vitamins.</a:t>
            </a:r>
          </a:p>
          <a:p>
            <a:r>
              <a:rPr lang="en-PH" sz="1200" kern="1200" dirty="0" smtClean="0">
                <a:solidFill>
                  <a:schemeClr val="tx1"/>
                </a:solidFill>
                <a:latin typeface="+mn-lt"/>
                <a:ea typeface="+mn-ea"/>
                <a:cs typeface="+mn-cs"/>
              </a:rPr>
              <a:t>Water-soluble vitamins are different. When you eat foods that have water-soluble vitamins, the vitamins don't get stored as much in your body. Instead, they travel through your bloodstream. Whatever your body doesn't use comes out when you urinate (pee).</a:t>
            </a:r>
          </a:p>
          <a:p>
            <a:r>
              <a:rPr lang="en-PH" sz="1200" kern="1200" dirty="0" smtClean="0">
                <a:solidFill>
                  <a:schemeClr val="tx1"/>
                </a:solidFill>
                <a:latin typeface="+mn-lt"/>
                <a:ea typeface="+mn-ea"/>
                <a:cs typeface="+mn-cs"/>
              </a:rPr>
              <a:t>So these kinds of vitamins need to be replaced often because they don't stick around! This crowd of vitamins includes vitamin C and the big group of B vitamins — B1 (</a:t>
            </a:r>
            <a:r>
              <a:rPr lang="en-PH" sz="1200" kern="1200" dirty="0" err="1" smtClean="0">
                <a:solidFill>
                  <a:schemeClr val="tx1"/>
                </a:solidFill>
                <a:latin typeface="+mn-lt"/>
                <a:ea typeface="+mn-ea"/>
                <a:cs typeface="+mn-cs"/>
              </a:rPr>
              <a:t>thiamin</a:t>
            </a:r>
            <a:r>
              <a:rPr lang="en-PH" sz="1200" kern="1200" dirty="0" smtClean="0">
                <a:solidFill>
                  <a:schemeClr val="tx1"/>
                </a:solidFill>
                <a:latin typeface="+mn-lt"/>
                <a:ea typeface="+mn-ea"/>
                <a:cs typeface="+mn-cs"/>
              </a:rPr>
              <a:t>), B2 (riboflavin), niacin, B6 (pyridoxine), folic acid, B12 (</a:t>
            </a:r>
            <a:r>
              <a:rPr lang="en-PH" sz="1200" kern="1200" dirty="0" err="1" smtClean="0">
                <a:solidFill>
                  <a:schemeClr val="tx1"/>
                </a:solidFill>
                <a:latin typeface="+mn-lt"/>
                <a:ea typeface="+mn-ea"/>
                <a:cs typeface="+mn-cs"/>
              </a:rPr>
              <a:t>cobalamine</a:t>
            </a:r>
            <a:r>
              <a:rPr lang="en-PH" sz="1200" kern="1200" dirty="0" smtClean="0">
                <a:solidFill>
                  <a:schemeClr val="tx1"/>
                </a:solidFill>
                <a:latin typeface="+mn-lt"/>
                <a:ea typeface="+mn-ea"/>
                <a:cs typeface="+mn-cs"/>
              </a:rPr>
              <a:t>), biotin, and </a:t>
            </a:r>
            <a:r>
              <a:rPr lang="en-PH" sz="1200" kern="1200" dirty="0" err="1" smtClean="0">
                <a:solidFill>
                  <a:schemeClr val="tx1"/>
                </a:solidFill>
                <a:latin typeface="+mn-lt"/>
                <a:ea typeface="+mn-ea"/>
                <a:cs typeface="+mn-cs"/>
              </a:rPr>
              <a:t>pantothenic</a:t>
            </a:r>
            <a:r>
              <a:rPr lang="en-PH" sz="1200" kern="1200" dirty="0" smtClean="0">
                <a:solidFill>
                  <a:schemeClr val="tx1"/>
                </a:solidFill>
                <a:latin typeface="+mn-lt"/>
                <a:ea typeface="+mn-ea"/>
                <a:cs typeface="+mn-cs"/>
              </a:rPr>
              <a:t> acid.</a:t>
            </a:r>
            <a:endParaRPr lang="en-PH" sz="1200" kern="1200" dirty="0">
              <a:solidFill>
                <a:schemeClr val="tx1"/>
              </a:solidFill>
              <a:latin typeface="+mn-lt"/>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00FA3-8D3F-42DB-943A-17E940583489}" type="slidenum">
              <a:rPr lang="en-US"/>
              <a:pPr/>
              <a:t>31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In addition, the body manufactures vitamin D when exposed to sunshine, and it is recommended people get </a:t>
            </a:r>
            <a:r>
              <a:rPr lang="en-US" sz="1400" b="1"/>
              <a:t>10 to 15 minutes</a:t>
            </a:r>
            <a:r>
              <a:rPr lang="en-US"/>
              <a:t> of sunshine 3 times a week.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996DC-C3A7-458C-A355-AE0A2689817B}" type="slidenum">
              <a:rPr lang="en-US"/>
              <a:pPr/>
              <a:t>32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Other names:</a:t>
            </a:r>
          </a:p>
          <a:p>
            <a:r>
              <a:rPr lang="en-US" dirty="0"/>
              <a:t>Alpha-</a:t>
            </a:r>
            <a:r>
              <a:rPr lang="en-US" dirty="0" err="1"/>
              <a:t>tocopherol</a:t>
            </a:r>
            <a:endParaRPr lang="en-US" dirty="0"/>
          </a:p>
          <a:p>
            <a:endParaRPr lang="en-US" dirty="0"/>
          </a:p>
          <a:p>
            <a:r>
              <a:rPr lang="en-US" dirty="0"/>
              <a:t>Function</a:t>
            </a:r>
          </a:p>
          <a:p>
            <a:r>
              <a:rPr lang="en-US" dirty="0"/>
              <a:t>Antioxidant</a:t>
            </a:r>
          </a:p>
          <a:p>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661B4-6D8C-45E4-8E08-768ED4294EA7}" type="slidenum">
              <a:rPr lang="en-US"/>
              <a:pPr/>
              <a:t>33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Deficiency:</a:t>
            </a:r>
          </a:p>
          <a:p>
            <a:r>
              <a:rPr lang="en-US" dirty="0"/>
              <a:t>Breaking of RBCs (HEMOLYSIS)</a:t>
            </a:r>
          </a:p>
          <a:p>
            <a:r>
              <a:rPr lang="en-US" dirty="0"/>
              <a:t>Anemia</a:t>
            </a:r>
          </a:p>
          <a:p>
            <a:endParaRPr lang="en-US" dirty="0"/>
          </a:p>
          <a:p>
            <a:r>
              <a:rPr lang="en-US" dirty="0"/>
              <a:t>Toxicity</a:t>
            </a:r>
          </a:p>
          <a:p>
            <a:r>
              <a:rPr lang="en-US" dirty="0"/>
              <a:t>Interferes with </a:t>
            </a:r>
            <a:r>
              <a:rPr lang="en-US" dirty="0" err="1"/>
              <a:t>anticlotting</a:t>
            </a:r>
            <a:r>
              <a:rPr lang="en-US" dirty="0"/>
              <a:t> medication</a:t>
            </a:r>
          </a:p>
          <a:p>
            <a:endParaRPr lang="en-US" dirty="0"/>
          </a:p>
          <a:p>
            <a:endParaRPr lang="en-US" dirty="0"/>
          </a:p>
          <a:p>
            <a:r>
              <a:rPr lang="en-US" dirty="0"/>
              <a:t>Easily destroyed by heat and oxygen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7393F-2B06-4DD0-B533-5DB6CBA7E2A7}" type="slidenum">
              <a:rPr lang="en-US"/>
              <a:pPr/>
              <a:t>34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dirty="0"/>
              <a:t>Other names:</a:t>
            </a:r>
          </a:p>
          <a:p>
            <a:r>
              <a:rPr lang="en-US" dirty="0" err="1"/>
              <a:t>Phylloquinone</a:t>
            </a:r>
            <a:r>
              <a:rPr lang="en-US" dirty="0"/>
              <a:t>, </a:t>
            </a:r>
            <a:r>
              <a:rPr lang="en-US" dirty="0" err="1"/>
              <a:t>menaquinone</a:t>
            </a:r>
            <a:r>
              <a:rPr lang="en-US" dirty="0"/>
              <a:t>, </a:t>
            </a:r>
            <a:r>
              <a:rPr lang="en-US" dirty="0" err="1"/>
              <a:t>menadione</a:t>
            </a:r>
            <a:r>
              <a:rPr lang="en-US" dirty="0"/>
              <a:t>, </a:t>
            </a:r>
            <a:r>
              <a:rPr lang="en-US" dirty="0" err="1"/>
              <a:t>naphthoquinone</a:t>
            </a:r>
            <a:endParaRPr lang="en-US" dirty="0"/>
          </a:p>
          <a:p>
            <a:endParaRPr lang="en-US" dirty="0"/>
          </a:p>
          <a:p>
            <a:r>
              <a:rPr lang="en-US" dirty="0"/>
              <a:t>All the fat-soluble vitamins (A, D, E and K) are inhibited by the ingestion of mineral oil because they dissolve in the oil and are lost. </a:t>
            </a:r>
          </a:p>
          <a:p>
            <a:endParaRPr lang="en-US" dirty="0"/>
          </a:p>
          <a:p>
            <a:r>
              <a:rPr lang="en-US" dirty="0"/>
              <a:t>Vitamin K is a fat-soluble vitamin that plays an important role in blood clotting.</a:t>
            </a:r>
          </a:p>
          <a:p>
            <a:r>
              <a:rPr lang="en-US" dirty="0"/>
              <a:t/>
            </a:r>
            <a:br>
              <a:rPr lang="en-US" dirty="0"/>
            </a:br>
            <a:r>
              <a:rPr lang="en-US" b="1" dirty="0"/>
              <a:t>Function:</a:t>
            </a:r>
            <a:r>
              <a:rPr lang="en-US" dirty="0"/>
              <a:t/>
            </a:r>
            <a:br>
              <a:rPr lang="en-US" dirty="0"/>
            </a:br>
            <a:r>
              <a:rPr lang="en-US" dirty="0"/>
              <a:t>Vitamin K is known as the clotting vitamin, because without it blood would not clot. </a:t>
            </a:r>
          </a:p>
          <a:p>
            <a:r>
              <a:rPr lang="en-US" dirty="0"/>
              <a:t>It also takes part in the synthesis of bone proteins that regulate blood calcium</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D3AF9-D71F-4E34-9E72-B81BD22065CB}" type="slidenum">
              <a:rPr lang="en-US"/>
              <a:pPr/>
              <a:t>35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Deficiency:</a:t>
            </a:r>
          </a:p>
          <a:p>
            <a:r>
              <a:rPr lang="en-US" dirty="0" err="1"/>
              <a:t>Hemmorhaging</a:t>
            </a:r>
            <a:endParaRPr lang="en-US" dirty="0"/>
          </a:p>
          <a:p>
            <a:endParaRPr lang="en-US" dirty="0"/>
          </a:p>
          <a:p>
            <a:r>
              <a:rPr lang="en-US" dirty="0"/>
              <a:t>Produced in part by bacterial synthesis in the digestive tract (e. coli)</a:t>
            </a:r>
          </a:p>
          <a:p>
            <a:endParaRPr lang="en-US" dirty="0"/>
          </a:p>
          <a:p>
            <a:r>
              <a:rPr lang="en-US" dirty="0"/>
              <a:t>ANTIDOTE FOR WARFARIN AND COUMADIN (anticoagulants used in the </a:t>
            </a:r>
            <a:r>
              <a:rPr lang="en-US" dirty="0" err="1"/>
              <a:t>tx</a:t>
            </a:r>
            <a:r>
              <a:rPr lang="en-US" dirty="0"/>
              <a:t> of CVA and embolism)</a:t>
            </a:r>
          </a:p>
          <a:p>
            <a:r>
              <a:rPr lang="en-US" dirty="0"/>
              <a:t>HEPARIN antidote is PROTAMINE SULFATE</a:t>
            </a:r>
          </a:p>
          <a:p>
            <a:endParaRPr lang="en-US" dirty="0"/>
          </a:p>
          <a:p>
            <a:r>
              <a:rPr lang="en-US" dirty="0"/>
              <a:t>Minerals are discussed in FLUIDS and ELECTROLYTES concept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C7396-EBFF-4F15-82D9-564490935B83}"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Differences between water soluble and fat soluble vitamins in terms of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14ED3-6A61-4BBD-98E8-84B60F1399F1}"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B3815-C0D6-4985-894D-81659088845E}" type="slidenum">
              <a:rPr lang="en-US"/>
              <a:pPr/>
              <a:t>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D2338-F72F-4242-A995-140AF84A76F7}" type="slidenum">
              <a:rPr lang="en-US"/>
              <a:pPr/>
              <a:t>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t>Fat soluble vitamins has more potential for reaching LEVELS OF TOXICITY in the body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52FC6-59E9-4201-948B-6C336BE21BCE}"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6D884-CCFA-408D-A5D3-C6EE2410060C}"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0" name="Picture 8" descr="vitamins"/>
          <p:cNvPicPr>
            <a:picLocks noChangeAspect="1" noChangeArrowheads="1"/>
          </p:cNvPicPr>
          <p:nvPr/>
        </p:nvPicPr>
        <p:blipFill>
          <a:blip r:embed="rId2"/>
          <a:srcRect/>
          <a:stretch>
            <a:fillRect/>
          </a:stretch>
        </p:blipFill>
        <p:spPr bwMode="auto">
          <a:xfrm>
            <a:off x="0" y="0"/>
            <a:ext cx="9144000" cy="7010400"/>
          </a:xfrm>
          <a:prstGeom prst="rect">
            <a:avLst/>
          </a:prstGeom>
          <a:noFill/>
        </p:spPr>
      </p:pic>
      <p:sp>
        <p:nvSpPr>
          <p:cNvPr id="3074" name="Rectangle 2"/>
          <p:cNvSpPr>
            <a:spLocks noGrp="1" noChangeArrowheads="1"/>
          </p:cNvSpPr>
          <p:nvPr>
            <p:ph type="ctrTitle"/>
          </p:nvPr>
        </p:nvSpPr>
        <p:spPr>
          <a:xfrm>
            <a:off x="685800" y="2130425"/>
            <a:ext cx="7772400" cy="1470025"/>
          </a:xfrm>
        </p:spPr>
        <p:txBody>
          <a:bodyPr/>
          <a:lstStyle>
            <a:lvl1pPr>
              <a:defRPr sz="11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A248F8BE-EA50-4896-9B47-94E4140C2C43}" type="datetimeFigureOut">
              <a:rPr lang="en-US" smtClean="0"/>
              <a:pPr/>
              <a:t>2/24/2017</a:t>
            </a:fld>
            <a:endParaRPr lang="en-PH"/>
          </a:p>
        </p:txBody>
      </p:sp>
      <p:sp>
        <p:nvSpPr>
          <p:cNvPr id="3077" name="Rectangle 5"/>
          <p:cNvSpPr>
            <a:spLocks noGrp="1" noChangeArrowheads="1"/>
          </p:cNvSpPr>
          <p:nvPr>
            <p:ph type="ftr" sz="quarter" idx="3"/>
          </p:nvPr>
        </p:nvSpPr>
        <p:spPr/>
        <p:txBody>
          <a:bodyPr/>
          <a:lstStyle>
            <a:lvl1pPr>
              <a:defRPr/>
            </a:lvl1pPr>
          </a:lstStyle>
          <a:p>
            <a:endParaRPr lang="en-PH"/>
          </a:p>
        </p:txBody>
      </p:sp>
      <p:sp>
        <p:nvSpPr>
          <p:cNvPr id="3078" name="Rectangle 6"/>
          <p:cNvSpPr>
            <a:spLocks noGrp="1" noChangeArrowheads="1"/>
          </p:cNvSpPr>
          <p:nvPr>
            <p:ph type="sldNum" sz="quarter" idx="4"/>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p:cTn id="13"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23" presetClass="entr" presetSubtype="16"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 calcmode="lin" valueType="num">
                      <p:cBhvr>
                        <p:cTn dur="500" fill="hold"/>
                        <p:tgtEl>
                          <p:spTgt spid="3075"/>
                        </p:tgtEl>
                        <p:attrNameLst>
                          <p:attrName>ppt_w</p:attrName>
                        </p:attrNameLst>
                      </p:cBhvr>
                      <p:tavLst>
                        <p:tav tm="0">
                          <p:val>
                            <p:fltVal val="0"/>
                          </p:val>
                        </p:tav>
                        <p:tav tm="100000">
                          <p:val>
                            <p:strVal val="#ppt_w"/>
                          </p:val>
                        </p:tav>
                      </p:tavLst>
                    </p:anim>
                    <p:anim calcmode="lin" valueType="num">
                      <p:cBhvr>
                        <p:cTn dur="500" fill="hold"/>
                        <p:tgtEl>
                          <p:spTgt spid="3075"/>
                        </p:tgtEl>
                        <p:attrNameLst>
                          <p:attrName>ppt_h</p:attrName>
                        </p:attrNameLst>
                      </p:cBhvr>
                      <p:tavLst>
                        <p:tav tm="0">
                          <p:val>
                            <p:fltVal val="0"/>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A248F8BE-EA50-4896-9B47-94E4140C2C43}" type="datetimeFigureOut">
              <a:rPr lang="en-US" smtClean="0"/>
              <a:pPr/>
              <a:t>2/24/2017</a:t>
            </a:fld>
            <a:endParaRPr lang="en-PH"/>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PH"/>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6" name="Footer Placeholder 5"/>
          <p:cNvSpPr>
            <a:spLocks noGrp="1"/>
          </p:cNvSpPr>
          <p:nvPr>
            <p:ph type="ftr" sz="quarter" idx="11"/>
          </p:nvPr>
        </p:nvSpPr>
        <p:spPr/>
        <p:txBody>
          <a:bodyPr/>
          <a:lstStyle>
            <a:lvl1pPr>
              <a:defRPr/>
            </a:lvl1pPr>
          </a:lstStyle>
          <a:p>
            <a:endParaRPr lang="en-PH"/>
          </a:p>
        </p:txBody>
      </p:sp>
      <p:sp>
        <p:nvSpPr>
          <p:cNvPr id="7" name="Slide Number Placeholder 6"/>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8" name="Footer Placeholder 7"/>
          <p:cNvSpPr>
            <a:spLocks noGrp="1"/>
          </p:cNvSpPr>
          <p:nvPr>
            <p:ph type="ftr" sz="quarter" idx="11"/>
          </p:nvPr>
        </p:nvSpPr>
        <p:spPr/>
        <p:txBody>
          <a:bodyPr/>
          <a:lstStyle>
            <a:lvl1pPr>
              <a:defRPr/>
            </a:lvl1pPr>
          </a:lstStyle>
          <a:p>
            <a:endParaRPr lang="en-PH"/>
          </a:p>
        </p:txBody>
      </p:sp>
      <p:sp>
        <p:nvSpPr>
          <p:cNvPr id="9" name="Slide Number Placeholder 8"/>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4" name="Footer Placeholder 3"/>
          <p:cNvSpPr>
            <a:spLocks noGrp="1"/>
          </p:cNvSpPr>
          <p:nvPr>
            <p:ph type="ftr" sz="quarter" idx="11"/>
          </p:nvPr>
        </p:nvSpPr>
        <p:spPr/>
        <p:txBody>
          <a:bodyPr/>
          <a:lstStyle>
            <a:lvl1pPr>
              <a:defRPr/>
            </a:lvl1pPr>
          </a:lstStyle>
          <a:p>
            <a:endParaRPr lang="en-PH"/>
          </a:p>
        </p:txBody>
      </p:sp>
      <p:sp>
        <p:nvSpPr>
          <p:cNvPr id="5" name="Slide Number Placeholder 4"/>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3" name="Footer Placeholder 2"/>
          <p:cNvSpPr>
            <a:spLocks noGrp="1"/>
          </p:cNvSpPr>
          <p:nvPr>
            <p:ph type="ftr" sz="quarter" idx="11"/>
          </p:nvPr>
        </p:nvSpPr>
        <p:spPr/>
        <p:txBody>
          <a:bodyPr/>
          <a:lstStyle>
            <a:lvl1pPr>
              <a:defRPr/>
            </a:lvl1pPr>
          </a:lstStyle>
          <a:p>
            <a:endParaRPr lang="en-PH"/>
          </a:p>
        </p:txBody>
      </p:sp>
      <p:sp>
        <p:nvSpPr>
          <p:cNvPr id="4" name="Slide Number Placeholder 3"/>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6" name="Footer Placeholder 5"/>
          <p:cNvSpPr>
            <a:spLocks noGrp="1"/>
          </p:cNvSpPr>
          <p:nvPr>
            <p:ph type="ftr" sz="quarter" idx="11"/>
          </p:nvPr>
        </p:nvSpPr>
        <p:spPr/>
        <p:txBody>
          <a:bodyPr/>
          <a:lstStyle>
            <a:lvl1pPr>
              <a:defRPr/>
            </a:lvl1pPr>
          </a:lstStyle>
          <a:p>
            <a:endParaRPr lang="en-PH"/>
          </a:p>
        </p:txBody>
      </p:sp>
      <p:sp>
        <p:nvSpPr>
          <p:cNvPr id="7" name="Slide Number Placeholder 6"/>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48F8BE-EA50-4896-9B47-94E4140C2C43}" type="datetimeFigureOut">
              <a:rPr lang="en-US" smtClean="0"/>
              <a:pPr/>
              <a:t>2/24/2017</a:t>
            </a:fld>
            <a:endParaRPr lang="en-PH"/>
          </a:p>
        </p:txBody>
      </p:sp>
      <p:sp>
        <p:nvSpPr>
          <p:cNvPr id="6" name="Footer Placeholder 5"/>
          <p:cNvSpPr>
            <a:spLocks noGrp="1"/>
          </p:cNvSpPr>
          <p:nvPr>
            <p:ph type="ftr" sz="quarter" idx="11"/>
          </p:nvPr>
        </p:nvSpPr>
        <p:spPr/>
        <p:txBody>
          <a:bodyPr/>
          <a:lstStyle>
            <a:lvl1pPr>
              <a:defRPr/>
            </a:lvl1pPr>
          </a:lstStyle>
          <a:p>
            <a:endParaRPr lang="en-PH"/>
          </a:p>
        </p:txBody>
      </p:sp>
      <p:sp>
        <p:nvSpPr>
          <p:cNvPr id="7" name="Slide Number Placeholder 6"/>
          <p:cNvSpPr>
            <a:spLocks noGrp="1"/>
          </p:cNvSpPr>
          <p:nvPr>
            <p:ph type="sldNum" sz="quarter" idx="12"/>
          </p:nvPr>
        </p:nvSpPr>
        <p:spPr/>
        <p:txBody>
          <a:bodyPr/>
          <a:lstStyle>
            <a:lvl1pPr>
              <a:defRPr/>
            </a:lvl1pPr>
          </a:lstStyle>
          <a:p>
            <a:fld id="{90FE7537-6E24-4F0E-84D3-3719186B9387}" type="slidenum">
              <a:rPr lang="en-PH" smtClean="0"/>
              <a:pPr/>
              <a:t>‹#›</a:t>
            </a:fld>
            <a:endParaRPr lang="en-PH"/>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524000"/>
          </a:xfrm>
          <a:prstGeom prst="rect">
            <a:avLst/>
          </a:prstGeom>
          <a:gradFill rotWithShape="1">
            <a:gsLst>
              <a:gs pos="0">
                <a:srgbClr val="CC3300"/>
              </a:gs>
              <a:gs pos="50000">
                <a:schemeClr val="bg1"/>
              </a:gs>
              <a:gs pos="100000">
                <a:srgbClr val="CC3300"/>
              </a:gs>
            </a:gsLst>
            <a:lin ang="5400000" scaled="1"/>
          </a:gradFill>
          <a:ln w="9525">
            <a:noFill/>
            <a:miter lim="800000"/>
            <a:headEnd/>
            <a:tailEnd/>
          </a:ln>
          <a:effectLst/>
        </p:spPr>
        <p:txBody>
          <a:bodyPr wrap="none" anchor="ctr"/>
          <a:lstStyle/>
          <a:p>
            <a:endParaRPr lang="en-PH"/>
          </a:p>
        </p:txBody>
      </p:sp>
      <p:sp>
        <p:nvSpPr>
          <p:cNvPr id="1026" name="Rectangle 2"/>
          <p:cNvSpPr>
            <a:spLocks noGrp="1" noChangeArrowheads="1"/>
          </p:cNvSpPr>
          <p:nvPr>
            <p:ph type="title"/>
          </p:nvPr>
        </p:nvSpPr>
        <p:spPr bwMode="auto">
          <a:xfrm>
            <a:off x="2057400" y="274638"/>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248F8BE-EA50-4896-9B47-94E4140C2C43}" type="datetimeFigureOut">
              <a:rPr lang="en-US" smtClean="0"/>
              <a:pPr/>
              <a:t>2/24/2017</a:t>
            </a:fld>
            <a:endParaRPr lang="en-P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P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FE7537-6E24-4F0E-84D3-3719186B9387}" type="slidenum">
              <a:rPr lang="en-PH" smtClean="0"/>
              <a:pPr/>
              <a:t>‹#›</a:t>
            </a:fld>
            <a:endParaRPr lang="en-PH"/>
          </a:p>
        </p:txBody>
      </p:sp>
      <p:pic>
        <p:nvPicPr>
          <p:cNvPr id="1031" name="Picture 7" descr="vitamins-hoax-01-af"/>
          <p:cNvPicPr>
            <a:picLocks noChangeAspect="1" noChangeArrowheads="1"/>
          </p:cNvPicPr>
          <p:nvPr/>
        </p:nvPicPr>
        <p:blipFill>
          <a:blip r:embed="rId14"/>
          <a:srcRect/>
          <a:stretch>
            <a:fillRect/>
          </a:stretch>
        </p:blipFill>
        <p:spPr bwMode="auto">
          <a:xfrm>
            <a:off x="0" y="0"/>
            <a:ext cx="1828800" cy="1524000"/>
          </a:xfrm>
          <a:prstGeom prst="rect">
            <a:avLst/>
          </a:prstGeom>
          <a:noFill/>
        </p:spPr>
      </p:pic>
      <p:pic>
        <p:nvPicPr>
          <p:cNvPr id="1033" name="Picture 9" descr="vitamins"/>
          <p:cNvPicPr>
            <a:picLocks noChangeAspect="1" noChangeArrowheads="1"/>
          </p:cNvPicPr>
          <p:nvPr/>
        </p:nvPicPr>
        <p:blipFill>
          <a:blip r:embed="rId15" cstate="print"/>
          <a:srcRect/>
          <a:stretch>
            <a:fillRect/>
          </a:stretch>
        </p:blipFill>
        <p:spPr bwMode="auto">
          <a:xfrm>
            <a:off x="0" y="0"/>
            <a:ext cx="1981200" cy="15176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2pPr>
      <a:lvl3pPr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3pPr>
      <a:lvl4pPr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4pPr>
      <a:lvl5pPr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5pPr>
      <a:lvl6pPr marL="457200"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6pPr>
      <a:lvl7pPr marL="914400"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7pPr>
      <a:lvl8pPr marL="1371600"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8pPr>
      <a:lvl9pPr marL="1828800" algn="ctr" rtl="0" eaLnBrk="1" fontAlgn="base" hangingPunct="1">
        <a:spcBef>
          <a:spcPct val="0"/>
        </a:spcBef>
        <a:spcAft>
          <a:spcPct val="0"/>
        </a:spcAft>
        <a:defRPr sz="8000">
          <a:solidFill>
            <a:srgbClr val="660033"/>
          </a:solidFill>
          <a:effectLst>
            <a:outerShdw blurRad="38100" dist="38100" dir="2700000" algn="tl">
              <a:srgbClr val="C0C0C0"/>
            </a:outerShdw>
          </a:effectLst>
          <a:latin typeface="Rx-OneZero" pitchFamily="2" charset="0"/>
          <a:cs typeface="Arial" charset="0"/>
        </a:defRPr>
      </a:lvl9pPr>
    </p:titleStyle>
    <p:bodyStyle>
      <a:lvl1pPr marL="342900" indent="-342900" algn="l" rtl="0" eaLnBrk="1" fontAlgn="base" hangingPunct="1">
        <a:spcBef>
          <a:spcPct val="20000"/>
        </a:spcBef>
        <a:spcAft>
          <a:spcPct val="0"/>
        </a:spcAft>
        <a:buClr>
          <a:srgbClr val="FF0000"/>
        </a:buClr>
        <a:buChar char="•"/>
        <a:defRPr sz="4000">
          <a:solidFill>
            <a:srgbClr val="99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3200">
          <a:solidFill>
            <a:srgbClr val="808000"/>
          </a:solidFill>
          <a:effectLst>
            <a:outerShdw blurRad="38100" dist="38100" dir="2700000" algn="tl">
              <a:srgbClr val="C0C0C0"/>
            </a:outerShdw>
          </a:effectLst>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1026" name="Picture 2" descr="F:\fp.jpg"/>
          <p:cNvPicPr>
            <a:picLocks noGrp="1" noChangeAspect="1" noChangeArrowheads="1"/>
          </p:cNvPicPr>
          <p:nvPr>
            <p:ph idx="1"/>
          </p:nvPr>
        </p:nvPicPr>
        <p:blipFill>
          <a:blip r:embed="rId3"/>
          <a:srcRect/>
          <a:stretch>
            <a:fillRect/>
          </a:stretch>
        </p:blipFill>
        <p:spPr bwMode="auto">
          <a:xfrm>
            <a:off x="1981200" y="1524000"/>
            <a:ext cx="5257800" cy="4876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p:txBody>
          <a:bodyPr/>
          <a:lstStyle/>
          <a:p>
            <a:r>
              <a:rPr lang="en-US" sz="11700" b="1">
                <a:solidFill>
                  <a:schemeClr val="bg1"/>
                </a:solidFill>
              </a:rPr>
              <a:t>Water Soluble Vitamins</a:t>
            </a:r>
          </a:p>
        </p:txBody>
      </p:sp>
      <p:sp>
        <p:nvSpPr>
          <p:cNvPr id="21509" name="Rectangle 5"/>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descr="vit b1 fxn"/>
          <p:cNvPicPr>
            <a:picLocks noGrp="1" noChangeAspect="1" noChangeArrowheads="1"/>
          </p:cNvPicPr>
          <p:nvPr>
            <p:ph sz="half" idx="1"/>
          </p:nvPr>
        </p:nvPicPr>
        <p:blipFill>
          <a:blip r:embed="rId3"/>
          <a:srcRect/>
          <a:stretch>
            <a:fillRect/>
          </a:stretch>
        </p:blipFill>
        <p:spPr>
          <a:xfrm>
            <a:off x="1219200" y="838200"/>
            <a:ext cx="7010400" cy="5608638"/>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vit b1 source"/>
          <p:cNvPicPr>
            <a:picLocks noGrp="1" noChangeAspect="1" noChangeArrowheads="1"/>
          </p:cNvPicPr>
          <p:nvPr>
            <p:ph sz="half" idx="2"/>
          </p:nvPr>
        </p:nvPicPr>
        <p:blipFill>
          <a:blip r:embed="rId3"/>
          <a:srcRect/>
          <a:stretch>
            <a:fillRect/>
          </a:stretch>
        </p:blipFill>
        <p:spPr>
          <a:xfrm>
            <a:off x="1143000" y="884238"/>
            <a:ext cx="6934200" cy="5546725"/>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vit b2 fxn"/>
          <p:cNvPicPr>
            <a:picLocks noGrp="1" noChangeAspect="1" noChangeArrowheads="1"/>
          </p:cNvPicPr>
          <p:nvPr>
            <p:ph sz="half" idx="1"/>
          </p:nvPr>
        </p:nvPicPr>
        <p:blipFill>
          <a:blip r:embed="rId3"/>
          <a:srcRect/>
          <a:stretch>
            <a:fillRect/>
          </a:stretch>
        </p:blipFill>
        <p:spPr>
          <a:xfrm>
            <a:off x="990600" y="457200"/>
            <a:ext cx="7239000" cy="5791200"/>
          </a:xfrm>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vit b2 source"/>
          <p:cNvPicPr>
            <a:picLocks noGrp="1" noChangeAspect="1" noChangeArrowheads="1"/>
          </p:cNvPicPr>
          <p:nvPr>
            <p:ph/>
          </p:nvPr>
        </p:nvPicPr>
        <p:blipFill>
          <a:blip r:embed="rId3"/>
          <a:srcRect/>
          <a:stretch>
            <a:fillRect/>
          </a:stretch>
        </p:blipFill>
        <p:spPr>
          <a:xfrm>
            <a:off x="1066800" y="563563"/>
            <a:ext cx="7086600" cy="567055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vit b3 f"/>
          <p:cNvPicPr>
            <a:picLocks noGrp="1" noChangeAspect="1" noChangeArrowheads="1"/>
          </p:cNvPicPr>
          <p:nvPr>
            <p:ph/>
          </p:nvPr>
        </p:nvPicPr>
        <p:blipFill>
          <a:blip r:embed="rId3"/>
          <a:srcRect/>
          <a:stretch>
            <a:fillRect/>
          </a:stretch>
        </p:blipFill>
        <p:spPr>
          <a:xfrm>
            <a:off x="914400" y="533400"/>
            <a:ext cx="7086600" cy="5668963"/>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vit b3 s"/>
          <p:cNvPicPr>
            <a:picLocks noGrp="1" noChangeAspect="1" noChangeArrowheads="1"/>
          </p:cNvPicPr>
          <p:nvPr>
            <p:ph/>
          </p:nvPr>
        </p:nvPicPr>
        <p:blipFill>
          <a:blip r:embed="rId3"/>
          <a:srcRect/>
          <a:stretch>
            <a:fillRect/>
          </a:stretch>
        </p:blipFill>
        <p:spPr>
          <a:xfrm>
            <a:off x="838200" y="457200"/>
            <a:ext cx="7620000" cy="6096000"/>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descr="vit b3 def"/>
          <p:cNvPicPr>
            <a:picLocks noGrp="1" noChangeAspect="1" noChangeArrowheads="1"/>
          </p:cNvPicPr>
          <p:nvPr>
            <p:ph/>
          </p:nvPr>
        </p:nvPicPr>
        <p:blipFill>
          <a:blip r:embed="rId3"/>
          <a:srcRect/>
          <a:stretch>
            <a:fillRect/>
          </a:stretch>
        </p:blipFill>
        <p:spPr>
          <a:xfrm>
            <a:off x="838200" y="533400"/>
            <a:ext cx="7467600" cy="5973763"/>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vit b6 fxn"/>
          <p:cNvPicPr>
            <a:picLocks noGrp="1" noChangeAspect="1" noChangeArrowheads="1"/>
          </p:cNvPicPr>
          <p:nvPr>
            <p:ph/>
          </p:nvPr>
        </p:nvPicPr>
        <p:blipFill>
          <a:blip r:embed="rId3"/>
          <a:srcRect/>
          <a:stretch>
            <a:fillRect/>
          </a:stretch>
        </p:blipFill>
        <p:spPr>
          <a:xfrm>
            <a:off x="685800" y="457200"/>
            <a:ext cx="7772400" cy="6218238"/>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vit b6 s"/>
          <p:cNvPicPr>
            <a:picLocks noGrp="1" noChangeAspect="1" noChangeArrowheads="1"/>
          </p:cNvPicPr>
          <p:nvPr>
            <p:ph/>
          </p:nvPr>
        </p:nvPicPr>
        <p:blipFill>
          <a:blip r:embed="rId3"/>
          <a:srcRect/>
          <a:stretch>
            <a:fillRect/>
          </a:stretch>
        </p:blipFill>
        <p:spPr>
          <a:xfrm>
            <a:off x="990600" y="685800"/>
            <a:ext cx="7239000" cy="57912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752601"/>
            <a:ext cx="7772400" cy="1600200"/>
          </a:xfrm>
        </p:spPr>
        <p:txBody>
          <a:bodyPr/>
          <a:lstStyle/>
          <a:p>
            <a:r>
              <a:rPr lang="en-US" sz="10000" dirty="0">
                <a:solidFill>
                  <a:schemeClr val="bg2">
                    <a:lumMod val="50000"/>
                  </a:schemeClr>
                </a:solidFill>
              </a:rPr>
              <a:t>VITAMINS</a:t>
            </a:r>
          </a:p>
        </p:txBody>
      </p:sp>
      <p:sp>
        <p:nvSpPr>
          <p:cNvPr id="4" name="Subtitle 3"/>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vit b9 fxn"/>
          <p:cNvPicPr>
            <a:picLocks noGrp="1" noChangeAspect="1" noChangeArrowheads="1"/>
          </p:cNvPicPr>
          <p:nvPr>
            <p:ph/>
          </p:nvPr>
        </p:nvPicPr>
        <p:blipFill>
          <a:blip r:embed="rId3"/>
          <a:srcRect/>
          <a:stretch>
            <a:fillRect/>
          </a:stretch>
        </p:blipFill>
        <p:spPr>
          <a:xfrm>
            <a:off x="762000" y="533400"/>
            <a:ext cx="7620000" cy="5913438"/>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vit b9 s"/>
          <p:cNvPicPr>
            <a:picLocks noGrp="1" noChangeAspect="1" noChangeArrowheads="1"/>
          </p:cNvPicPr>
          <p:nvPr>
            <p:ph/>
          </p:nvPr>
        </p:nvPicPr>
        <p:blipFill>
          <a:blip r:embed="rId3"/>
          <a:srcRect/>
          <a:stretch>
            <a:fillRect/>
          </a:stretch>
        </p:blipFill>
        <p:spPr>
          <a:xfrm>
            <a:off x="914400" y="685800"/>
            <a:ext cx="7391400" cy="5851525"/>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vit b12 fxn"/>
          <p:cNvPicPr>
            <a:picLocks noGrp="1" noChangeAspect="1" noChangeArrowheads="1"/>
          </p:cNvPicPr>
          <p:nvPr>
            <p:ph/>
          </p:nvPr>
        </p:nvPicPr>
        <p:blipFill>
          <a:blip r:embed="rId3"/>
          <a:srcRect/>
          <a:stretch>
            <a:fillRect/>
          </a:stretch>
        </p:blipFill>
        <p:spPr>
          <a:xfrm>
            <a:off x="914400" y="685800"/>
            <a:ext cx="7162800" cy="5730875"/>
          </a:xfrm>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vit b12 source"/>
          <p:cNvPicPr>
            <a:picLocks noGrp="1" noChangeAspect="1" noChangeArrowheads="1"/>
          </p:cNvPicPr>
          <p:nvPr>
            <p:ph/>
          </p:nvPr>
        </p:nvPicPr>
        <p:blipFill>
          <a:blip r:embed="rId3"/>
          <a:srcRect/>
          <a:stretch>
            <a:fillRect/>
          </a:stretch>
        </p:blipFill>
        <p:spPr>
          <a:xfrm>
            <a:off x="838200" y="609600"/>
            <a:ext cx="7543800" cy="5973763"/>
          </a:xfrm>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vit c fxn"/>
          <p:cNvPicPr>
            <a:picLocks noGrp="1" noChangeAspect="1" noChangeArrowheads="1"/>
          </p:cNvPicPr>
          <p:nvPr>
            <p:ph/>
          </p:nvPr>
        </p:nvPicPr>
        <p:blipFill>
          <a:blip r:embed="rId3"/>
          <a:srcRect/>
          <a:stretch>
            <a:fillRect/>
          </a:stretch>
        </p:blipFill>
        <p:spPr>
          <a:xfrm>
            <a:off x="762000" y="304800"/>
            <a:ext cx="7696200" cy="6156325"/>
          </a:xfrm>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vit c source"/>
          <p:cNvPicPr>
            <a:picLocks noGrp="1" noChangeAspect="1" noChangeArrowheads="1"/>
          </p:cNvPicPr>
          <p:nvPr>
            <p:ph/>
          </p:nvPr>
        </p:nvPicPr>
        <p:blipFill>
          <a:blip r:embed="rId3"/>
          <a:srcRect/>
          <a:stretch>
            <a:fillRect/>
          </a:stretch>
        </p:blipFill>
        <p:spPr>
          <a:xfrm>
            <a:off x="914400" y="457200"/>
            <a:ext cx="7315200" cy="5867400"/>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p:txBody>
          <a:bodyPr/>
          <a:lstStyle/>
          <a:p>
            <a:r>
              <a:rPr lang="en-US" sz="11700" b="1">
                <a:solidFill>
                  <a:schemeClr val="bg1"/>
                </a:solidFill>
              </a:rPr>
              <a:t>Fat Soluble Vitamins</a:t>
            </a:r>
          </a:p>
        </p:txBody>
      </p:sp>
      <p:sp>
        <p:nvSpPr>
          <p:cNvPr id="29701" name="Rectangle 5"/>
          <p:cNvSpPr>
            <a:spLocks noGrp="1" noChangeArrowheads="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vit a fxn"/>
          <p:cNvPicPr>
            <a:picLocks noGrp="1" noChangeAspect="1" noChangeArrowheads="1"/>
          </p:cNvPicPr>
          <p:nvPr>
            <p:ph/>
          </p:nvPr>
        </p:nvPicPr>
        <p:blipFill>
          <a:blip r:embed="rId3"/>
          <a:srcRect/>
          <a:stretch>
            <a:fillRect/>
          </a:stretch>
        </p:blipFill>
        <p:spPr>
          <a:xfrm>
            <a:off x="914400" y="685800"/>
            <a:ext cx="7391400" cy="5608638"/>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vit a source"/>
          <p:cNvPicPr>
            <a:picLocks noGrp="1" noChangeAspect="1" noChangeArrowheads="1"/>
          </p:cNvPicPr>
          <p:nvPr>
            <p:ph/>
          </p:nvPr>
        </p:nvPicPr>
        <p:blipFill>
          <a:blip r:embed="rId3"/>
          <a:srcRect/>
          <a:stretch>
            <a:fillRect/>
          </a:stretch>
        </p:blipFill>
        <p:spPr>
          <a:xfrm>
            <a:off x="990600" y="685800"/>
            <a:ext cx="7162800" cy="5546725"/>
          </a:xfrm>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vit d fxn"/>
          <p:cNvPicPr>
            <a:picLocks noGrp="1" noChangeAspect="1" noChangeArrowheads="1"/>
          </p:cNvPicPr>
          <p:nvPr>
            <p:ph/>
          </p:nvPr>
        </p:nvPicPr>
        <p:blipFill>
          <a:blip r:embed="rId3"/>
          <a:srcRect/>
          <a:stretch>
            <a:fillRect/>
          </a:stretch>
        </p:blipFill>
        <p:spPr>
          <a:xfrm>
            <a:off x="990600" y="533400"/>
            <a:ext cx="7162800" cy="5729288"/>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8800" dirty="0"/>
              <a:t>Types</a:t>
            </a:r>
          </a:p>
        </p:txBody>
      </p:sp>
      <p:sp>
        <p:nvSpPr>
          <p:cNvPr id="94211" name="Rectangle 3"/>
          <p:cNvSpPr>
            <a:spLocks noGrp="1" noChangeArrowheads="1"/>
          </p:cNvSpPr>
          <p:nvPr>
            <p:ph type="body" idx="1"/>
          </p:nvPr>
        </p:nvSpPr>
        <p:spPr/>
        <p:txBody>
          <a:bodyPr/>
          <a:lstStyle/>
          <a:p>
            <a:r>
              <a:rPr lang="en-US" sz="6600" dirty="0"/>
              <a:t>Water Soluble</a:t>
            </a:r>
          </a:p>
          <a:p>
            <a:pPr lvl="1"/>
            <a:r>
              <a:rPr lang="en-US" sz="5400" dirty="0" err="1"/>
              <a:t>Vit</a:t>
            </a:r>
            <a:r>
              <a:rPr lang="en-US" sz="5400" dirty="0"/>
              <a:t> C and B Vitamins</a:t>
            </a:r>
          </a:p>
          <a:p>
            <a:r>
              <a:rPr lang="en-US" sz="6600" dirty="0"/>
              <a:t>Fat Soluble</a:t>
            </a:r>
          </a:p>
          <a:p>
            <a:pPr lvl="1"/>
            <a:r>
              <a:rPr lang="en-US" sz="5400" dirty="0" err="1"/>
              <a:t>Vit</a:t>
            </a:r>
            <a:r>
              <a:rPr lang="en-US" sz="5400" dirty="0"/>
              <a:t> A, D, E and 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vit d def"/>
          <p:cNvPicPr>
            <a:picLocks noGrp="1" noChangeAspect="1" noChangeArrowheads="1"/>
          </p:cNvPicPr>
          <p:nvPr>
            <p:ph/>
          </p:nvPr>
        </p:nvPicPr>
        <p:blipFill>
          <a:blip r:embed="rId3"/>
          <a:srcRect/>
          <a:stretch>
            <a:fillRect/>
          </a:stretch>
        </p:blipFill>
        <p:spPr>
          <a:xfrm>
            <a:off x="914400" y="533400"/>
            <a:ext cx="7162800" cy="5730875"/>
          </a:xfrm>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vit d source"/>
          <p:cNvPicPr>
            <a:picLocks noGrp="1" noChangeAspect="1" noChangeArrowheads="1"/>
          </p:cNvPicPr>
          <p:nvPr>
            <p:ph/>
          </p:nvPr>
        </p:nvPicPr>
        <p:blipFill>
          <a:blip r:embed="rId3"/>
          <a:srcRect/>
          <a:stretch>
            <a:fillRect/>
          </a:stretch>
        </p:blipFill>
        <p:spPr>
          <a:xfrm>
            <a:off x="762000" y="762000"/>
            <a:ext cx="7391400" cy="5668963"/>
          </a:xfrm>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vit e function"/>
          <p:cNvPicPr>
            <a:picLocks noGrp="1" noChangeAspect="1" noChangeArrowheads="1"/>
          </p:cNvPicPr>
          <p:nvPr>
            <p:ph/>
          </p:nvPr>
        </p:nvPicPr>
        <p:blipFill>
          <a:blip r:embed="rId3"/>
          <a:srcRect/>
          <a:stretch>
            <a:fillRect/>
          </a:stretch>
        </p:blipFill>
        <p:spPr>
          <a:xfrm>
            <a:off x="1066800" y="685800"/>
            <a:ext cx="7010400" cy="5608638"/>
          </a:xfrm>
          <a:noFill/>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vit e source"/>
          <p:cNvPicPr>
            <a:picLocks noGrp="1" noChangeAspect="1" noChangeArrowheads="1"/>
          </p:cNvPicPr>
          <p:nvPr>
            <p:ph/>
          </p:nvPr>
        </p:nvPicPr>
        <p:blipFill>
          <a:blip r:embed="rId3"/>
          <a:srcRect/>
          <a:stretch>
            <a:fillRect/>
          </a:stretch>
        </p:blipFill>
        <p:spPr>
          <a:xfrm>
            <a:off x="990600" y="609600"/>
            <a:ext cx="7391400" cy="5911850"/>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vit k fsn"/>
          <p:cNvPicPr>
            <a:picLocks noGrp="1" noChangeAspect="1" noChangeArrowheads="1"/>
          </p:cNvPicPr>
          <p:nvPr>
            <p:ph/>
          </p:nvPr>
        </p:nvPicPr>
        <p:blipFill>
          <a:blip r:embed="rId3"/>
          <a:srcRect/>
          <a:stretch>
            <a:fillRect/>
          </a:stretch>
        </p:blipFill>
        <p:spPr>
          <a:xfrm>
            <a:off x="838200" y="457200"/>
            <a:ext cx="7391400" cy="5913438"/>
          </a:xfrm>
          <a:noFill/>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vit k source"/>
          <p:cNvPicPr>
            <a:picLocks noGrp="1" noChangeAspect="1" noChangeArrowheads="1"/>
          </p:cNvPicPr>
          <p:nvPr>
            <p:ph/>
          </p:nvPr>
        </p:nvPicPr>
        <p:blipFill>
          <a:blip r:embed="rId3"/>
          <a:srcRect/>
          <a:stretch>
            <a:fillRect/>
          </a:stretch>
        </p:blipFill>
        <p:spPr>
          <a:xfrm>
            <a:off x="762000" y="533400"/>
            <a:ext cx="7620000" cy="6096000"/>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981200" y="228600"/>
            <a:ext cx="6934200" cy="1143000"/>
          </a:xfrm>
        </p:spPr>
        <p:txBody>
          <a:bodyPr/>
          <a:lstStyle/>
          <a:p>
            <a:r>
              <a:rPr lang="en-US" dirty="0"/>
              <a:t>ABSORPTION</a:t>
            </a:r>
          </a:p>
        </p:txBody>
      </p:sp>
      <p:sp>
        <p:nvSpPr>
          <p:cNvPr id="4101" name="Rectangle 5"/>
          <p:cNvSpPr>
            <a:spLocks noGrp="1" noChangeArrowheads="1"/>
          </p:cNvSpPr>
          <p:nvPr>
            <p:ph type="body" sz="half" idx="1"/>
          </p:nvPr>
        </p:nvSpPr>
        <p:spPr>
          <a:xfrm>
            <a:off x="0" y="1600200"/>
            <a:ext cx="4343400" cy="2895600"/>
          </a:xfrm>
        </p:spPr>
        <p:txBody>
          <a:bodyPr/>
          <a:lstStyle/>
          <a:p>
            <a:pPr algn="ctr">
              <a:buFontTx/>
              <a:buNone/>
            </a:pPr>
            <a:r>
              <a:rPr lang="en-US" sz="4400" dirty="0">
                <a:solidFill>
                  <a:srgbClr val="800080"/>
                </a:solidFill>
                <a:latin typeface="Benguiat Frisky" pitchFamily="66" charset="0"/>
              </a:rPr>
              <a:t>Water-Soluble</a:t>
            </a:r>
          </a:p>
          <a:p>
            <a:r>
              <a:rPr lang="en-US" sz="4400" dirty="0"/>
              <a:t>Directly into the blood</a:t>
            </a:r>
            <a:endParaRPr lang="en-US" sz="3600" dirty="0">
              <a:solidFill>
                <a:srgbClr val="800080"/>
              </a:solidFill>
              <a:latin typeface="Benguiat Frisky" pitchFamily="66" charset="0"/>
            </a:endParaRPr>
          </a:p>
        </p:txBody>
      </p:sp>
      <p:sp>
        <p:nvSpPr>
          <p:cNvPr id="4102" name="Rectangle 6"/>
          <p:cNvSpPr>
            <a:spLocks noGrp="1" noChangeArrowheads="1"/>
          </p:cNvSpPr>
          <p:nvPr>
            <p:ph type="body" sz="half" idx="2"/>
          </p:nvPr>
        </p:nvSpPr>
        <p:spPr>
          <a:xfrm>
            <a:off x="4648200" y="1600200"/>
            <a:ext cx="4343400" cy="2971800"/>
          </a:xfrm>
        </p:spPr>
        <p:txBody>
          <a:bodyPr/>
          <a:lstStyle/>
          <a:p>
            <a:pPr algn="ctr">
              <a:buFontTx/>
              <a:buNone/>
            </a:pPr>
            <a:r>
              <a:rPr lang="en-US" sz="4400">
                <a:solidFill>
                  <a:srgbClr val="800080"/>
                </a:solidFill>
                <a:latin typeface="Benguiat Frisky" pitchFamily="66" charset="0"/>
              </a:rPr>
              <a:t>Fat Soluble</a:t>
            </a:r>
          </a:p>
          <a:p>
            <a:r>
              <a:rPr lang="en-US" sz="4400"/>
              <a:t>First into the lymph, then the blood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TRANSPORT</a:t>
            </a:r>
            <a:endParaRPr lang="en-US"/>
          </a:p>
        </p:txBody>
      </p:sp>
      <p:sp>
        <p:nvSpPr>
          <p:cNvPr id="11267" name="Rectangle 3"/>
          <p:cNvSpPr>
            <a:spLocks noGrp="1" noChangeArrowheads="1"/>
          </p:cNvSpPr>
          <p:nvPr>
            <p:ph type="body" sz="half" idx="1"/>
          </p:nvPr>
        </p:nvSpPr>
        <p:spPr/>
        <p:txBody>
          <a:bodyPr/>
          <a:lstStyle/>
          <a:p>
            <a:r>
              <a:rPr lang="en-US" sz="4400" dirty="0" smtClean="0"/>
              <a:t>Water-Soluble</a:t>
            </a:r>
          </a:p>
          <a:p>
            <a:r>
              <a:rPr lang="en-US" sz="4400" dirty="0" smtClean="0"/>
              <a:t>Travel Freely</a:t>
            </a:r>
            <a:endParaRPr lang="en-US" sz="4400" dirty="0"/>
          </a:p>
        </p:txBody>
      </p:sp>
      <p:sp>
        <p:nvSpPr>
          <p:cNvPr id="11268" name="Rectangle 4"/>
          <p:cNvSpPr>
            <a:spLocks noGrp="1" noChangeArrowheads="1"/>
          </p:cNvSpPr>
          <p:nvPr>
            <p:ph type="body" sz="half" idx="2"/>
          </p:nvPr>
        </p:nvSpPr>
        <p:spPr/>
        <p:txBody>
          <a:bodyPr/>
          <a:lstStyle/>
          <a:p>
            <a:r>
              <a:rPr lang="en-US" sz="4400" dirty="0" smtClean="0"/>
              <a:t>Fat Soluble</a:t>
            </a:r>
          </a:p>
          <a:p>
            <a:r>
              <a:rPr lang="en-US" sz="4400" dirty="0" smtClean="0"/>
              <a:t>Many require protein carriers</a:t>
            </a:r>
            <a:endParaRPr lang="en-US" sz="4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STORAGE</a:t>
            </a:r>
          </a:p>
        </p:txBody>
      </p:sp>
      <p:sp>
        <p:nvSpPr>
          <p:cNvPr id="13315" name="Rectangle 3"/>
          <p:cNvSpPr>
            <a:spLocks noGrp="1" noChangeArrowheads="1"/>
          </p:cNvSpPr>
          <p:nvPr>
            <p:ph type="body" sz="half" idx="1"/>
          </p:nvPr>
        </p:nvSpPr>
        <p:spPr>
          <a:xfrm>
            <a:off x="152400" y="1600200"/>
            <a:ext cx="4191000" cy="3962400"/>
          </a:xfrm>
        </p:spPr>
        <p:txBody>
          <a:bodyPr/>
          <a:lstStyle/>
          <a:p>
            <a:pPr algn="ctr">
              <a:buFontTx/>
              <a:buNone/>
            </a:pPr>
            <a:r>
              <a:rPr lang="en-US" sz="4400">
                <a:solidFill>
                  <a:srgbClr val="800080"/>
                </a:solidFill>
                <a:latin typeface="Benguiat Frisky" pitchFamily="66" charset="0"/>
              </a:rPr>
              <a:t>Water-Soluble</a:t>
            </a:r>
          </a:p>
          <a:p>
            <a:r>
              <a:rPr lang="en-US" sz="4400"/>
              <a:t>Circulates freely in water-filled parts of the body</a:t>
            </a:r>
            <a:endParaRPr lang="en-US" sz="3600">
              <a:solidFill>
                <a:srgbClr val="800080"/>
              </a:solidFill>
              <a:latin typeface="Benguiat Frisky" pitchFamily="66" charset="0"/>
            </a:endParaRPr>
          </a:p>
        </p:txBody>
      </p:sp>
      <p:sp>
        <p:nvSpPr>
          <p:cNvPr id="13316" name="Rectangle 4"/>
          <p:cNvSpPr>
            <a:spLocks noGrp="1" noChangeArrowheads="1"/>
          </p:cNvSpPr>
          <p:nvPr>
            <p:ph type="body" sz="half" idx="2"/>
          </p:nvPr>
        </p:nvSpPr>
        <p:spPr>
          <a:xfrm>
            <a:off x="4724400" y="1600200"/>
            <a:ext cx="4267200" cy="4191000"/>
          </a:xfrm>
        </p:spPr>
        <p:txBody>
          <a:bodyPr/>
          <a:lstStyle/>
          <a:p>
            <a:pPr algn="ctr">
              <a:buFontTx/>
              <a:buNone/>
            </a:pPr>
            <a:r>
              <a:rPr lang="en-US" sz="4400">
                <a:solidFill>
                  <a:srgbClr val="800080"/>
                </a:solidFill>
                <a:latin typeface="Benguiat Frisky" pitchFamily="66" charset="0"/>
              </a:rPr>
              <a:t>Fat Soluble</a:t>
            </a:r>
          </a:p>
          <a:p>
            <a:r>
              <a:rPr lang="en-US" sz="4400"/>
              <a:t>Stored in the cells associated with fats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EXCRETION</a:t>
            </a:r>
          </a:p>
        </p:txBody>
      </p:sp>
      <p:sp>
        <p:nvSpPr>
          <p:cNvPr id="15363" name="Rectangle 3"/>
          <p:cNvSpPr>
            <a:spLocks noGrp="1" noChangeArrowheads="1"/>
          </p:cNvSpPr>
          <p:nvPr>
            <p:ph type="body" sz="half" idx="1"/>
          </p:nvPr>
        </p:nvSpPr>
        <p:spPr>
          <a:xfrm>
            <a:off x="152400" y="1600200"/>
            <a:ext cx="4343400" cy="4724400"/>
          </a:xfrm>
        </p:spPr>
        <p:txBody>
          <a:bodyPr/>
          <a:lstStyle/>
          <a:p>
            <a:pPr algn="ctr">
              <a:buFontTx/>
              <a:buNone/>
            </a:pPr>
            <a:r>
              <a:rPr lang="en-US" sz="4400">
                <a:solidFill>
                  <a:srgbClr val="800080"/>
                </a:solidFill>
                <a:latin typeface="Benguiat Frisky" pitchFamily="66" charset="0"/>
              </a:rPr>
              <a:t>Water-Soluble</a:t>
            </a:r>
          </a:p>
          <a:p>
            <a:r>
              <a:rPr lang="en-US" sz="4400"/>
              <a:t>Kidneys detect and remove excess in urine</a:t>
            </a:r>
            <a:endParaRPr lang="en-US" sz="3600">
              <a:solidFill>
                <a:srgbClr val="800080"/>
              </a:solidFill>
              <a:latin typeface="Benguiat Frisky" pitchFamily="66" charset="0"/>
            </a:endParaRPr>
          </a:p>
        </p:txBody>
      </p:sp>
      <p:sp>
        <p:nvSpPr>
          <p:cNvPr id="15364" name="Rectangle 4"/>
          <p:cNvSpPr>
            <a:spLocks noGrp="1" noChangeArrowheads="1"/>
          </p:cNvSpPr>
          <p:nvPr>
            <p:ph type="body" sz="half" idx="2"/>
          </p:nvPr>
        </p:nvSpPr>
        <p:spPr>
          <a:xfrm>
            <a:off x="4648200" y="1600200"/>
            <a:ext cx="4343400" cy="4343400"/>
          </a:xfrm>
        </p:spPr>
        <p:txBody>
          <a:bodyPr/>
          <a:lstStyle/>
          <a:p>
            <a:pPr algn="ctr">
              <a:buFontTx/>
              <a:buNone/>
            </a:pPr>
            <a:r>
              <a:rPr lang="en-US" sz="4400">
                <a:solidFill>
                  <a:srgbClr val="800080"/>
                </a:solidFill>
                <a:latin typeface="Benguiat Frisky" pitchFamily="66" charset="0"/>
              </a:rPr>
              <a:t>Fat Soluble</a:t>
            </a:r>
          </a:p>
          <a:p>
            <a:r>
              <a:rPr lang="en-US" sz="4400"/>
              <a:t>Less readily excreted; tend to remain in fat-storage sites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TOXICITY</a:t>
            </a:r>
          </a:p>
        </p:txBody>
      </p:sp>
      <p:sp>
        <p:nvSpPr>
          <p:cNvPr id="17411" name="Rectangle 3"/>
          <p:cNvSpPr>
            <a:spLocks noGrp="1" noChangeArrowheads="1"/>
          </p:cNvSpPr>
          <p:nvPr>
            <p:ph type="body" sz="half" idx="1"/>
          </p:nvPr>
        </p:nvSpPr>
        <p:spPr>
          <a:xfrm>
            <a:off x="152400" y="1600200"/>
            <a:ext cx="4343400" cy="4876800"/>
          </a:xfrm>
        </p:spPr>
        <p:txBody>
          <a:bodyPr/>
          <a:lstStyle/>
          <a:p>
            <a:pPr algn="ctr">
              <a:buFontTx/>
              <a:buNone/>
            </a:pPr>
            <a:r>
              <a:rPr lang="en-US" sz="4400">
                <a:solidFill>
                  <a:srgbClr val="800080"/>
                </a:solidFill>
                <a:latin typeface="Benguiat Frisky" pitchFamily="66" charset="0"/>
              </a:rPr>
              <a:t>Water-Soluble</a:t>
            </a:r>
          </a:p>
          <a:p>
            <a:r>
              <a:rPr lang="en-US" sz="4400"/>
              <a:t>Possible to reach toxic levels when consumed from supplements</a:t>
            </a:r>
            <a:endParaRPr lang="en-US" sz="3600">
              <a:solidFill>
                <a:srgbClr val="800080"/>
              </a:solidFill>
              <a:latin typeface="Benguiat Frisky" pitchFamily="66" charset="0"/>
            </a:endParaRPr>
          </a:p>
        </p:txBody>
      </p:sp>
      <p:sp>
        <p:nvSpPr>
          <p:cNvPr id="17412" name="Rectangle 4"/>
          <p:cNvSpPr>
            <a:spLocks noGrp="1" noChangeArrowheads="1"/>
          </p:cNvSpPr>
          <p:nvPr>
            <p:ph type="body" sz="half" idx="2"/>
          </p:nvPr>
        </p:nvSpPr>
        <p:spPr>
          <a:xfrm>
            <a:off x="4648200" y="1600200"/>
            <a:ext cx="4343400" cy="4648200"/>
          </a:xfrm>
        </p:spPr>
        <p:txBody>
          <a:bodyPr/>
          <a:lstStyle/>
          <a:p>
            <a:pPr algn="ctr">
              <a:buFontTx/>
              <a:buNone/>
            </a:pPr>
            <a:r>
              <a:rPr lang="en-US" sz="4400">
                <a:solidFill>
                  <a:srgbClr val="800080"/>
                </a:solidFill>
                <a:latin typeface="Benguiat Frisky" pitchFamily="66" charset="0"/>
              </a:rPr>
              <a:t>Fat Soluble</a:t>
            </a:r>
          </a:p>
          <a:p>
            <a:r>
              <a:rPr lang="en-US" sz="4400"/>
              <a:t>Likely to reach toxic levels when consumed from supplements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28800" y="152400"/>
            <a:ext cx="7315200" cy="1143000"/>
          </a:xfrm>
        </p:spPr>
        <p:txBody>
          <a:bodyPr/>
          <a:lstStyle/>
          <a:p>
            <a:r>
              <a:rPr lang="en-US" sz="6600" dirty="0"/>
              <a:t>REQUIREMENTS</a:t>
            </a:r>
          </a:p>
        </p:txBody>
      </p:sp>
      <p:sp>
        <p:nvSpPr>
          <p:cNvPr id="19459" name="Rectangle 3"/>
          <p:cNvSpPr>
            <a:spLocks noGrp="1" noChangeArrowheads="1"/>
          </p:cNvSpPr>
          <p:nvPr>
            <p:ph type="body" sz="half" idx="1"/>
          </p:nvPr>
        </p:nvSpPr>
        <p:spPr>
          <a:xfrm>
            <a:off x="152400" y="1600200"/>
            <a:ext cx="4343400" cy="4267200"/>
          </a:xfrm>
        </p:spPr>
        <p:txBody>
          <a:bodyPr/>
          <a:lstStyle/>
          <a:p>
            <a:pPr algn="ctr">
              <a:buFontTx/>
              <a:buNone/>
            </a:pPr>
            <a:r>
              <a:rPr lang="en-US" sz="4400" dirty="0">
                <a:solidFill>
                  <a:srgbClr val="800080"/>
                </a:solidFill>
                <a:latin typeface="Benguiat Frisky" pitchFamily="66" charset="0"/>
              </a:rPr>
              <a:t>Water-Soluble</a:t>
            </a:r>
          </a:p>
          <a:p>
            <a:r>
              <a:rPr lang="en-US" sz="4400" dirty="0"/>
              <a:t>Needed in frequent doses (1 to 3 days)</a:t>
            </a:r>
            <a:endParaRPr lang="en-US" sz="3600" dirty="0">
              <a:solidFill>
                <a:srgbClr val="800080"/>
              </a:solidFill>
              <a:latin typeface="Benguiat Frisky" pitchFamily="66" charset="0"/>
            </a:endParaRPr>
          </a:p>
        </p:txBody>
      </p:sp>
      <p:sp>
        <p:nvSpPr>
          <p:cNvPr id="19460" name="Rectangle 4"/>
          <p:cNvSpPr>
            <a:spLocks noGrp="1" noChangeArrowheads="1"/>
          </p:cNvSpPr>
          <p:nvPr>
            <p:ph type="body" sz="half" idx="2"/>
          </p:nvPr>
        </p:nvSpPr>
        <p:spPr>
          <a:xfrm>
            <a:off x="4648200" y="1600200"/>
            <a:ext cx="4343400" cy="4419600"/>
          </a:xfrm>
        </p:spPr>
        <p:txBody>
          <a:bodyPr/>
          <a:lstStyle/>
          <a:p>
            <a:pPr algn="ctr">
              <a:buFontTx/>
              <a:buNone/>
            </a:pPr>
            <a:r>
              <a:rPr lang="en-US" sz="4400">
                <a:solidFill>
                  <a:srgbClr val="800080"/>
                </a:solidFill>
                <a:latin typeface="Benguiat Frisky" pitchFamily="66" charset="0"/>
              </a:rPr>
              <a:t>Fat Soluble</a:t>
            </a:r>
          </a:p>
          <a:p>
            <a:r>
              <a:rPr lang="en-US" sz="4400"/>
              <a:t>Needed in periodic doses (weeks to months)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5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x-OneZero"/>
        <a:ea typeface=""/>
        <a:cs typeface="Arial"/>
      </a:majorFont>
      <a:minorFont>
        <a:latin typeface="Candar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Theme51</Template>
  <TotalTime>1118</TotalTime>
  <Words>1349</Words>
  <Application>Microsoft Office PowerPoint</Application>
  <PresentationFormat>On-screen Show (4:3)</PresentationFormat>
  <Paragraphs>288</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Theme51</vt:lpstr>
      <vt:lpstr>PowerPoint Presentation</vt:lpstr>
      <vt:lpstr>VITAMINS</vt:lpstr>
      <vt:lpstr>Types</vt:lpstr>
      <vt:lpstr>ABSORPTION</vt:lpstr>
      <vt:lpstr>TRANSPORT</vt:lpstr>
      <vt:lpstr>STORAGE</vt:lpstr>
      <vt:lpstr>EXCRETION</vt:lpstr>
      <vt:lpstr>TOXICITY</vt:lpstr>
      <vt:lpstr>REQUIREMENTS</vt:lpstr>
      <vt:lpstr>Water Soluble Vitamins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 Soluble Vitamins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dc:title>
  <dc:creator>jason</dc:creator>
  <cp:lastModifiedBy>Richard</cp:lastModifiedBy>
  <cp:revision>42</cp:revision>
  <dcterms:created xsi:type="dcterms:W3CDTF">2009-07-06T04:28:49Z</dcterms:created>
  <dcterms:modified xsi:type="dcterms:W3CDTF">2017-02-24T10:50:47Z</dcterms:modified>
</cp:coreProperties>
</file>